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4"/>
  </p:notesMasterIdLst>
  <p:handoutMasterIdLst>
    <p:handoutMasterId r:id="rId35"/>
  </p:handoutMasterIdLst>
  <p:sldIdLst>
    <p:sldId id="259" r:id="rId2"/>
    <p:sldId id="260" r:id="rId3"/>
    <p:sldId id="318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21" r:id="rId12"/>
    <p:sldId id="288" r:id="rId13"/>
    <p:sldId id="329" r:id="rId14"/>
    <p:sldId id="322" r:id="rId15"/>
    <p:sldId id="300" r:id="rId16"/>
    <p:sldId id="306" r:id="rId17"/>
    <p:sldId id="295" r:id="rId18"/>
    <p:sldId id="286" r:id="rId19"/>
    <p:sldId id="337" r:id="rId20"/>
    <p:sldId id="338" r:id="rId21"/>
    <p:sldId id="319" r:id="rId22"/>
    <p:sldId id="296" r:id="rId23"/>
    <p:sldId id="341" r:id="rId24"/>
    <p:sldId id="325" r:id="rId25"/>
    <p:sldId id="339" r:id="rId26"/>
    <p:sldId id="323" r:id="rId27"/>
    <p:sldId id="301" r:id="rId28"/>
    <p:sldId id="302" r:id="rId29"/>
    <p:sldId id="317" r:id="rId30"/>
    <p:sldId id="304" r:id="rId31"/>
    <p:sldId id="305" r:id="rId32"/>
    <p:sldId id="282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A9E"/>
    <a:srgbClr val="7FB1D8"/>
    <a:srgbClr val="3F6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747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4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1FBA-CF23-45CA-A289-03E32D160964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2B0C5-C56D-47E9-BCFE-D990A940F1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0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6BD8-0FC1-456F-BDC6-7D0CA8E36566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FC841-E2E1-4802-8701-94EA307E9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beta/international/data/browser/#/?pa=000001&amp;c=000002020000000000000000000000000000000000000002&amp;ct=0&amp;ug=8&amp;tl_id=79-A&amp;vs=~~~~~~~~INTL.80-1-USA-MT.A~~INTL.80-1-CHN-MT.A~~INTL.80-1-BRA-MT.A&amp;cy=2015&amp;vo=0&amp;v=C&amp;start=1980&amp;end=201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hlinkClick r:id="rId3"/>
              </a:rPr>
              <a:t>https://</a:t>
            </a:r>
            <a:r>
              <a:rPr lang="en-US" altLang="zh-CN" dirty="0" err="1">
                <a:hlinkClick r:id="rId3"/>
              </a:rPr>
              <a:t>www.eia.gov</a:t>
            </a:r>
            <a:r>
              <a:rPr lang="en-US" altLang="zh-CN" dirty="0">
                <a:hlinkClick r:id="rId3"/>
              </a:rPr>
              <a:t>/beta/international/data/browser/#/?pa=</a:t>
            </a:r>
            <a:r>
              <a:rPr lang="en-US" altLang="zh-CN" dirty="0" err="1">
                <a:hlinkClick r:id="rId3"/>
              </a:rPr>
              <a:t>000001&amp;c</a:t>
            </a:r>
            <a:r>
              <a:rPr lang="en-US" altLang="zh-CN" dirty="0">
                <a:hlinkClick r:id="rId3"/>
              </a:rPr>
              <a:t>=</a:t>
            </a:r>
            <a:r>
              <a:rPr lang="en-US" altLang="zh-CN" dirty="0" err="1">
                <a:hlinkClick r:id="rId3"/>
              </a:rPr>
              <a:t>000002020000000000000000000000000000000000000002&amp;ct</a:t>
            </a:r>
            <a:r>
              <a:rPr lang="en-US" altLang="zh-CN" dirty="0">
                <a:hlinkClick r:id="rId3"/>
              </a:rPr>
              <a:t>=</a:t>
            </a:r>
            <a:r>
              <a:rPr lang="en-US" altLang="zh-CN" dirty="0" err="1">
                <a:hlinkClick r:id="rId3"/>
              </a:rPr>
              <a:t>0&amp;ug</a:t>
            </a:r>
            <a:r>
              <a:rPr lang="en-US" altLang="zh-CN" dirty="0">
                <a:hlinkClick r:id="rId3"/>
              </a:rPr>
              <a:t>=</a:t>
            </a:r>
            <a:r>
              <a:rPr lang="en-US" altLang="zh-CN" dirty="0" err="1">
                <a:hlinkClick r:id="rId3"/>
              </a:rPr>
              <a:t>8&amp;tl_id</a:t>
            </a:r>
            <a:r>
              <a:rPr lang="en-US" altLang="zh-CN" dirty="0">
                <a:hlinkClick r:id="rId3"/>
              </a:rPr>
              <a:t>=</a:t>
            </a:r>
            <a:r>
              <a:rPr lang="en-US" altLang="zh-CN" dirty="0" err="1">
                <a:hlinkClick r:id="rId3"/>
              </a:rPr>
              <a:t>79-A&amp;vs</a:t>
            </a:r>
            <a:r>
              <a:rPr lang="en-US" altLang="zh-CN" dirty="0">
                <a:hlinkClick r:id="rId3"/>
              </a:rPr>
              <a:t>=~~~~~~~~</a:t>
            </a:r>
            <a:r>
              <a:rPr lang="en-US" altLang="zh-CN" dirty="0" err="1">
                <a:hlinkClick r:id="rId3"/>
              </a:rPr>
              <a:t>INTL.80</a:t>
            </a:r>
            <a:r>
              <a:rPr lang="en-US" altLang="zh-CN" dirty="0">
                <a:hlinkClick r:id="rId3"/>
              </a:rPr>
              <a:t>-1-USA-</a:t>
            </a:r>
            <a:r>
              <a:rPr lang="en-US" altLang="zh-CN" dirty="0" err="1">
                <a:hlinkClick r:id="rId3"/>
              </a:rPr>
              <a:t>MT.A</a:t>
            </a:r>
            <a:r>
              <a:rPr lang="en-US" altLang="zh-CN" dirty="0">
                <a:hlinkClick r:id="rId3"/>
              </a:rPr>
              <a:t>~~</a:t>
            </a:r>
            <a:r>
              <a:rPr lang="en-US" altLang="zh-CN" dirty="0" err="1">
                <a:hlinkClick r:id="rId3"/>
              </a:rPr>
              <a:t>INTL.80</a:t>
            </a:r>
            <a:r>
              <a:rPr lang="en-US" altLang="zh-CN" dirty="0">
                <a:hlinkClick r:id="rId3"/>
              </a:rPr>
              <a:t>-1-</a:t>
            </a:r>
            <a:r>
              <a:rPr lang="en-US" altLang="zh-CN" dirty="0" err="1">
                <a:hlinkClick r:id="rId3"/>
              </a:rPr>
              <a:t>CHN</a:t>
            </a:r>
            <a:r>
              <a:rPr lang="en-US" altLang="zh-CN" dirty="0">
                <a:hlinkClick r:id="rId3"/>
              </a:rPr>
              <a:t>-</a:t>
            </a:r>
            <a:r>
              <a:rPr lang="en-US" altLang="zh-CN" dirty="0" err="1">
                <a:hlinkClick r:id="rId3"/>
              </a:rPr>
              <a:t>MT.A</a:t>
            </a:r>
            <a:r>
              <a:rPr lang="en-US" altLang="zh-CN" dirty="0">
                <a:hlinkClick r:id="rId3"/>
              </a:rPr>
              <a:t>~~</a:t>
            </a:r>
            <a:r>
              <a:rPr lang="en-US" altLang="zh-CN" dirty="0" err="1">
                <a:hlinkClick r:id="rId3"/>
              </a:rPr>
              <a:t>INTL.80-1-BRA-MT.A&amp;cy</a:t>
            </a:r>
            <a:r>
              <a:rPr lang="en-US" altLang="zh-CN" dirty="0">
                <a:hlinkClick r:id="rId3"/>
              </a:rPr>
              <a:t>=</a:t>
            </a:r>
            <a:r>
              <a:rPr lang="en-US" altLang="zh-CN" dirty="0" err="1">
                <a:hlinkClick r:id="rId3"/>
              </a:rPr>
              <a:t>2015&amp;vo</a:t>
            </a:r>
            <a:r>
              <a:rPr lang="en-US" altLang="zh-CN" dirty="0">
                <a:hlinkClick r:id="rId3"/>
              </a:rPr>
              <a:t>=</a:t>
            </a:r>
            <a:r>
              <a:rPr lang="en-US" altLang="zh-CN" dirty="0" err="1">
                <a:hlinkClick r:id="rId3"/>
              </a:rPr>
              <a:t>0&amp;v</a:t>
            </a:r>
            <a:r>
              <a:rPr lang="en-US" altLang="zh-CN" dirty="0">
                <a:hlinkClick r:id="rId3"/>
              </a:rPr>
              <a:t>=</a:t>
            </a:r>
            <a:r>
              <a:rPr lang="en-US" altLang="zh-CN" dirty="0" err="1">
                <a:hlinkClick r:id="rId3"/>
              </a:rPr>
              <a:t>C&amp;start</a:t>
            </a:r>
            <a:r>
              <a:rPr lang="en-US" altLang="zh-CN" dirty="0">
                <a:hlinkClick r:id="rId3"/>
              </a:rPr>
              <a:t>=</a:t>
            </a:r>
            <a:r>
              <a:rPr lang="en-US" altLang="zh-CN" dirty="0" err="1">
                <a:hlinkClick r:id="rId3"/>
              </a:rPr>
              <a:t>1980&amp;end</a:t>
            </a:r>
            <a:r>
              <a:rPr lang="en-US" altLang="zh-CN" dirty="0">
                <a:hlinkClick r:id="rId3"/>
              </a:rPr>
              <a:t>=2016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C841-E2E1-4802-8701-94EA307E94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72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C841-E2E1-4802-8701-94EA307E94B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22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4956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114029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489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35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232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2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75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306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3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4" y="5245246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4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 userDrawn="1"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60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1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4" y="3608990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87896" y="1371600"/>
            <a:ext cx="8410492" cy="926932"/>
          </a:xfrm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7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50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745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CE0C3C-47D3-4455-AB34-8268314DB49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7489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49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5" pos="3125">
          <p15:clr>
            <a:srgbClr val="FBAE40"/>
          </p15:clr>
        </p15:guide>
        <p15:guide id="6" pos="115">
          <p15:clr>
            <a:srgbClr val="FBAE40"/>
          </p15:clr>
        </p15:guide>
        <p15:guide id="7" pos="4167" userDrawn="1">
          <p15:clr>
            <a:srgbClr val="FBAE40"/>
          </p15:clr>
        </p15:guide>
        <p15:guide id="8" pos="1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658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619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330335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8" y="1673352"/>
            <a:ext cx="834042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413468" y="863020"/>
            <a:ext cx="8410492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3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ransition spd="med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生物乙醇技术</a:t>
            </a:r>
            <a:endParaRPr lang="zh-CN" altLang="en-US" sz="24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该</a:t>
            </a:r>
            <a:r>
              <a:rPr lang="en-US" altLang="zh-CN" dirty="0"/>
              <a:t>ppt</a:t>
            </a:r>
            <a:r>
              <a:rPr lang="zh-CN" altLang="en-US" dirty="0"/>
              <a:t>仅供参考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2019</a:t>
            </a:r>
            <a:r>
              <a:rPr lang="zh-CN" altLang="en-US" dirty="0"/>
              <a:t>年</a:t>
            </a:r>
            <a:r>
              <a:rPr lang="en-US" altLang="zh-CN" dirty="0"/>
              <a:t>11</a:t>
            </a:r>
            <a:r>
              <a:rPr lang="zh-CN" altLang="en-US" dirty="0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049770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0420" y="1640570"/>
            <a:ext cx="8983579" cy="515822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能源利用</a:t>
            </a:r>
          </a:p>
        </p:txBody>
      </p:sp>
    </p:spTree>
    <p:extLst>
      <p:ext uri="{BB962C8B-B14F-4D97-AF65-F5344CB8AC3E}">
        <p14:creationId xmlns:p14="http://schemas.microsoft.com/office/powerpoint/2010/main" val="6061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1535" y="1303550"/>
            <a:ext cx="843427" cy="443226"/>
            <a:chOff x="666810" y="2586037"/>
            <a:chExt cx="468000" cy="245937"/>
          </a:xfrm>
          <a:solidFill>
            <a:schemeClr val="bg1">
              <a:lumMod val="50000"/>
            </a:schemeClr>
          </a:solidFill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概念与现状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841535" y="2223523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基本制备工艺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841535" y="3143496"/>
            <a:ext cx="843427" cy="443226"/>
            <a:chOff x="666810" y="2586037"/>
            <a:chExt cx="468000" cy="245937"/>
          </a:xfrm>
          <a:solidFill>
            <a:schemeClr val="bg1">
              <a:lumMod val="50000"/>
            </a:schemeClr>
          </a:solidFill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存在问题与研究热点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841535" y="4063469"/>
            <a:ext cx="843427" cy="443226"/>
            <a:chOff x="666810" y="2586037"/>
            <a:chExt cx="468000" cy="245937"/>
          </a:xfrm>
          <a:solidFill>
            <a:schemeClr val="bg1">
              <a:lumMod val="50000"/>
            </a:schemeClr>
          </a:solidFill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未来展望</a:t>
            </a:r>
          </a:p>
        </p:txBody>
      </p:sp>
    </p:spTree>
    <p:extLst>
      <p:ext uri="{BB962C8B-B14F-4D97-AF65-F5344CB8AC3E}">
        <p14:creationId xmlns:p14="http://schemas.microsoft.com/office/powerpoint/2010/main" val="3625232674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3D1884E-727C-4DE7-9399-FEC16D1AE2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r="2886" b="2797"/>
          <a:stretch/>
        </p:blipFill>
        <p:spPr>
          <a:xfrm>
            <a:off x="2938408" y="1844093"/>
            <a:ext cx="6205592" cy="4917195"/>
          </a:xfrm>
          <a:prstGeom prst="rect">
            <a:avLst/>
          </a:prstGeom>
        </p:spPr>
      </p:pic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123290" y="1548460"/>
            <a:ext cx="9020710" cy="5058716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第一代乙醇主要由植物糖或淀粉生产。玉米、小麦和甘蔗是使用的主要原料。</a:t>
            </a:r>
            <a:endParaRPr lang="en-US" altLang="zh-CN" sz="1800" dirty="0"/>
          </a:p>
          <a:p>
            <a:r>
              <a:rPr lang="zh-CN" altLang="en-US" b="1" dirty="0">
                <a:solidFill>
                  <a:srgbClr val="0E4A9E"/>
                </a:solidFill>
              </a:rPr>
              <a:t>基本生产工艺：</a:t>
            </a:r>
            <a:endParaRPr lang="en-US" altLang="zh-CN" b="1" dirty="0">
              <a:solidFill>
                <a:srgbClr val="0E4A9E"/>
              </a:solidFill>
            </a:endParaRPr>
          </a:p>
          <a:p>
            <a:pPr lvl="1"/>
            <a:r>
              <a:rPr lang="zh-CN" altLang="en-US" b="1" dirty="0">
                <a:solidFill>
                  <a:srgbClr val="0E4A9E"/>
                </a:solidFill>
              </a:rPr>
              <a:t>（谷物）干磨过程</a:t>
            </a:r>
            <a:endParaRPr lang="en-US" altLang="zh-CN" b="1" dirty="0">
              <a:solidFill>
                <a:srgbClr val="0E4A9E"/>
              </a:solidFill>
            </a:endParaRPr>
          </a:p>
          <a:p>
            <a:pPr marL="0" indent="0">
              <a:buNone/>
            </a:pPr>
            <a:endParaRPr lang="zh-CN" altLang="en-US" sz="100" dirty="0"/>
          </a:p>
          <a:p>
            <a:pPr lvl="1"/>
            <a:r>
              <a:rPr lang="zh-CN" altLang="zh-CN" dirty="0"/>
              <a:t>加酶</a:t>
            </a:r>
            <a:endParaRPr lang="en-US" altLang="zh-CN" dirty="0"/>
          </a:p>
          <a:p>
            <a:pPr lvl="1"/>
            <a:r>
              <a:rPr lang="zh-CN" altLang="zh-CN" dirty="0"/>
              <a:t>糖浆煮熟，冷却</a:t>
            </a:r>
            <a:endParaRPr lang="en-US" altLang="zh-CN" dirty="0"/>
          </a:p>
          <a:p>
            <a:pPr lvl="1"/>
            <a:r>
              <a:rPr lang="zh-CN" altLang="zh-CN" dirty="0"/>
              <a:t>转入发酵罐</a:t>
            </a:r>
            <a:r>
              <a:rPr lang="zh-CN" altLang="en-US" dirty="0"/>
              <a:t>，</a:t>
            </a:r>
            <a:r>
              <a:rPr lang="zh-CN" altLang="zh-CN" dirty="0"/>
              <a:t>加酵母</a:t>
            </a:r>
            <a:endParaRPr lang="en-US" altLang="zh-CN" dirty="0"/>
          </a:p>
          <a:p>
            <a:pPr lvl="1"/>
            <a:r>
              <a:rPr lang="zh-CN" altLang="zh-CN" dirty="0"/>
              <a:t>分离</a:t>
            </a:r>
            <a:r>
              <a:rPr lang="zh-CN" altLang="en-US" dirty="0"/>
              <a:t>、</a:t>
            </a:r>
            <a:r>
              <a:rPr lang="zh-CN" altLang="zh-CN" dirty="0"/>
              <a:t>蒸馏脱水</a:t>
            </a:r>
            <a:endParaRPr lang="en-US" altLang="zh-CN" dirty="0"/>
          </a:p>
          <a:p>
            <a:pPr lvl="1"/>
            <a:r>
              <a:rPr lang="zh-CN" altLang="zh-CN" dirty="0"/>
              <a:t>混合变性剂</a:t>
            </a:r>
            <a:r>
              <a:rPr lang="zh-CN" altLang="en-US" dirty="0"/>
              <a:t>，</a:t>
            </a:r>
            <a:r>
              <a:rPr lang="zh-CN" altLang="zh-CN" dirty="0"/>
              <a:t>如汽油</a:t>
            </a:r>
            <a:endParaRPr lang="en-US" altLang="zh-CN" dirty="0"/>
          </a:p>
          <a:p>
            <a:pPr lvl="1"/>
            <a:r>
              <a:rPr lang="zh-CN" altLang="zh-CN" dirty="0"/>
              <a:t>装运</a:t>
            </a:r>
            <a:endParaRPr lang="en-US" altLang="zh-CN" dirty="0"/>
          </a:p>
          <a:p>
            <a:pPr lvl="1"/>
            <a:r>
              <a:rPr lang="zh-CN" altLang="zh-CN" dirty="0"/>
              <a:t>副产品最终为酒糟</a:t>
            </a:r>
            <a:r>
              <a:rPr lang="zh-CN" altLang="en-US" dirty="0"/>
              <a:t>、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zh-CN" dirty="0"/>
              <a:t>玉米蒸馏油。</a:t>
            </a:r>
          </a:p>
          <a:p>
            <a:pPr lvl="1"/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第一代生物乙醇</a:t>
            </a:r>
          </a:p>
        </p:txBody>
      </p:sp>
    </p:spTree>
    <p:extLst>
      <p:ext uri="{BB962C8B-B14F-4D97-AF65-F5344CB8AC3E}">
        <p14:creationId xmlns:p14="http://schemas.microsoft.com/office/powerpoint/2010/main" val="312003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123290" y="1548460"/>
            <a:ext cx="8834426" cy="5058716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第一代乙醇主要由植物糖或淀粉生产。玉米、小麦和甘蔗是使用的主要原料。</a:t>
            </a:r>
            <a:endParaRPr lang="en-US" altLang="zh-CN" sz="1800" dirty="0"/>
          </a:p>
          <a:p>
            <a:r>
              <a:rPr lang="zh-CN" altLang="en-US" b="1" dirty="0">
                <a:solidFill>
                  <a:srgbClr val="0E4A9E"/>
                </a:solidFill>
              </a:rPr>
              <a:t>基本生产工艺：</a:t>
            </a:r>
            <a:endParaRPr lang="en-US" altLang="zh-CN" b="1" dirty="0">
              <a:solidFill>
                <a:srgbClr val="0E4A9E"/>
              </a:solidFill>
            </a:endParaRPr>
          </a:p>
          <a:p>
            <a:pPr lvl="1"/>
            <a:r>
              <a:rPr lang="zh-CN" altLang="en-US" b="1" dirty="0">
                <a:solidFill>
                  <a:srgbClr val="0E4A9E"/>
                </a:solidFill>
              </a:rPr>
              <a:t>湿磨过程</a:t>
            </a:r>
            <a:endParaRPr lang="en-US" altLang="zh-CN" b="1" dirty="0">
              <a:solidFill>
                <a:srgbClr val="0E4A9E"/>
              </a:solidFill>
            </a:endParaRPr>
          </a:p>
          <a:p>
            <a:pPr marL="0" indent="0">
              <a:buNone/>
            </a:pPr>
            <a:endParaRPr lang="zh-CN" altLang="en-US" sz="100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第一代生物乙醇</a:t>
            </a: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88A0FDAD-1340-4B16-B95B-9BA50F15B5CE}"/>
              </a:ext>
            </a:extLst>
          </p:cNvPr>
          <p:cNvSpPr/>
          <p:nvPr/>
        </p:nvSpPr>
        <p:spPr>
          <a:xfrm>
            <a:off x="2547261" y="2122643"/>
            <a:ext cx="1127051" cy="44659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玉米</a:t>
            </a: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F93B6303-AFAB-41FA-9A10-D7526A3D900E}"/>
              </a:ext>
            </a:extLst>
          </p:cNvPr>
          <p:cNvSpPr/>
          <p:nvPr/>
        </p:nvSpPr>
        <p:spPr>
          <a:xfrm>
            <a:off x="4106591" y="2122643"/>
            <a:ext cx="1137684" cy="44659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浸泡</a:t>
            </a: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9ED1B6FB-100B-4124-A0EE-97E4D1EFC3AC}"/>
              </a:ext>
            </a:extLst>
          </p:cNvPr>
          <p:cNvSpPr/>
          <p:nvPr/>
        </p:nvSpPr>
        <p:spPr>
          <a:xfrm>
            <a:off x="1729742" y="2913661"/>
            <a:ext cx="1454481" cy="446592"/>
          </a:xfrm>
          <a:prstGeom prst="roundRect">
            <a:avLst/>
          </a:prstGeom>
          <a:solidFill>
            <a:srgbClr val="7F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磨矿筛分</a:t>
            </a: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858FC19A-ED09-4965-A7D6-C84B092435A6}"/>
              </a:ext>
            </a:extLst>
          </p:cNvPr>
          <p:cNvSpPr/>
          <p:nvPr/>
        </p:nvSpPr>
        <p:spPr>
          <a:xfrm>
            <a:off x="3720078" y="2897542"/>
            <a:ext cx="1850852" cy="446592"/>
          </a:xfrm>
          <a:prstGeom prst="roundRect">
            <a:avLst/>
          </a:prstGeom>
          <a:solidFill>
            <a:srgbClr val="3F6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淀粉面筋分离</a:t>
            </a: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CB69FDFC-F8CA-4BC4-AE6A-7F42D2DE4D32}"/>
              </a:ext>
            </a:extLst>
          </p:cNvPr>
          <p:cNvSpPr/>
          <p:nvPr/>
        </p:nvSpPr>
        <p:spPr>
          <a:xfrm>
            <a:off x="6166643" y="2897542"/>
            <a:ext cx="1454481" cy="4465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淀粉浆</a:t>
            </a:r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D6B6F199-DC34-49D0-929D-B23E2848F32B}"/>
              </a:ext>
            </a:extLst>
          </p:cNvPr>
          <p:cNvSpPr/>
          <p:nvPr/>
        </p:nvSpPr>
        <p:spPr>
          <a:xfrm>
            <a:off x="466646" y="3698218"/>
            <a:ext cx="1454481" cy="446592"/>
          </a:xfrm>
          <a:prstGeom prst="roundRect">
            <a:avLst/>
          </a:prstGeom>
          <a:solidFill>
            <a:srgbClr val="7F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胚芽分离</a:t>
            </a:r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41A7BEAD-65CB-4143-A55D-DC631B8AB45C}"/>
              </a:ext>
            </a:extLst>
          </p:cNvPr>
          <p:cNvSpPr/>
          <p:nvPr/>
        </p:nvSpPr>
        <p:spPr>
          <a:xfrm>
            <a:off x="462525" y="4489236"/>
            <a:ext cx="1454481" cy="446592"/>
          </a:xfrm>
          <a:prstGeom prst="roundRect">
            <a:avLst/>
          </a:prstGeom>
          <a:solidFill>
            <a:srgbClr val="7F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胚芽</a:t>
            </a:r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0A50255D-BE5B-4B00-9EE6-77231F6D5ED0}"/>
              </a:ext>
            </a:extLst>
          </p:cNvPr>
          <p:cNvSpPr/>
          <p:nvPr/>
        </p:nvSpPr>
        <p:spPr>
          <a:xfrm>
            <a:off x="462525" y="5280254"/>
            <a:ext cx="1454481" cy="446592"/>
          </a:xfrm>
          <a:prstGeom prst="roundRect">
            <a:avLst/>
          </a:prstGeom>
          <a:solidFill>
            <a:srgbClr val="7F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炼油</a:t>
            </a:r>
          </a:p>
        </p:txBody>
      </p: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DDC4E546-299A-4CD8-B662-C887EA2B06B8}"/>
              </a:ext>
            </a:extLst>
          </p:cNvPr>
          <p:cNvSpPr/>
          <p:nvPr/>
        </p:nvSpPr>
        <p:spPr>
          <a:xfrm>
            <a:off x="462524" y="6071272"/>
            <a:ext cx="1454481" cy="446592"/>
          </a:xfrm>
          <a:prstGeom prst="roundRect">
            <a:avLst/>
          </a:prstGeom>
          <a:solidFill>
            <a:srgbClr val="7F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玉米油</a:t>
            </a: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8817AFC9-B4F1-4361-8DCE-E89B02B45338}"/>
              </a:ext>
            </a:extLst>
          </p:cNvPr>
          <p:cNvSpPr/>
          <p:nvPr/>
        </p:nvSpPr>
        <p:spPr>
          <a:xfrm>
            <a:off x="2219831" y="3698218"/>
            <a:ext cx="1454481" cy="446592"/>
          </a:xfrm>
          <a:prstGeom prst="roundRect">
            <a:avLst/>
          </a:prstGeom>
          <a:solidFill>
            <a:srgbClr val="7F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纤维素</a:t>
            </a:r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1D9B29DC-D16C-4963-8CFF-0A22F4B4B13C}"/>
              </a:ext>
            </a:extLst>
          </p:cNvPr>
          <p:cNvSpPr/>
          <p:nvPr/>
        </p:nvSpPr>
        <p:spPr>
          <a:xfrm>
            <a:off x="2240209" y="5280254"/>
            <a:ext cx="1454481" cy="446592"/>
          </a:xfrm>
          <a:prstGeom prst="roundRect">
            <a:avLst/>
          </a:prstGeom>
          <a:solidFill>
            <a:srgbClr val="7F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饲料产品</a:t>
            </a: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16FFC57A-C022-4636-97F9-C70F9A50A891}"/>
              </a:ext>
            </a:extLst>
          </p:cNvPr>
          <p:cNvSpPr/>
          <p:nvPr/>
        </p:nvSpPr>
        <p:spPr>
          <a:xfrm>
            <a:off x="3956698" y="3695021"/>
            <a:ext cx="1364720" cy="446592"/>
          </a:xfrm>
          <a:prstGeom prst="roundRect">
            <a:avLst/>
          </a:prstGeom>
          <a:solidFill>
            <a:srgbClr val="3F6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湿面筋</a:t>
            </a: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2706359A-36FE-4A81-AAB8-87A174198E4D}"/>
              </a:ext>
            </a:extLst>
          </p:cNvPr>
          <p:cNvSpPr/>
          <p:nvPr/>
        </p:nvSpPr>
        <p:spPr>
          <a:xfrm>
            <a:off x="3916754" y="5238707"/>
            <a:ext cx="1454481" cy="446592"/>
          </a:xfrm>
          <a:prstGeom prst="roundRect">
            <a:avLst/>
          </a:prstGeom>
          <a:solidFill>
            <a:srgbClr val="3F6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蛋白面筋粉</a:t>
            </a: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357EEB45-B016-46AA-B717-F17007293BD4}"/>
              </a:ext>
            </a:extLst>
          </p:cNvPr>
          <p:cNvSpPr/>
          <p:nvPr/>
        </p:nvSpPr>
        <p:spPr>
          <a:xfrm>
            <a:off x="5565115" y="3698218"/>
            <a:ext cx="903781" cy="4465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干燥</a:t>
            </a: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8DB9A239-FF6A-4B18-8635-7402CB4103FF}"/>
              </a:ext>
            </a:extLst>
          </p:cNvPr>
          <p:cNvSpPr/>
          <p:nvPr/>
        </p:nvSpPr>
        <p:spPr>
          <a:xfrm>
            <a:off x="5576418" y="5238707"/>
            <a:ext cx="903781" cy="4465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淀粉</a:t>
            </a:r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D9029FA7-DE3C-4054-8CFC-DA9DAFF1D477}"/>
              </a:ext>
            </a:extLst>
          </p:cNvPr>
          <p:cNvSpPr/>
          <p:nvPr/>
        </p:nvSpPr>
        <p:spPr>
          <a:xfrm>
            <a:off x="6696275" y="3698218"/>
            <a:ext cx="903781" cy="4465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发酵</a:t>
            </a: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70D338AD-C395-4884-AD97-D59D2327E4AF}"/>
              </a:ext>
            </a:extLst>
          </p:cNvPr>
          <p:cNvSpPr/>
          <p:nvPr/>
        </p:nvSpPr>
        <p:spPr>
          <a:xfrm>
            <a:off x="6716013" y="5243284"/>
            <a:ext cx="903781" cy="4465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乙醇</a:t>
            </a:r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30144658-8862-4B44-B584-B6D47987DA49}"/>
              </a:ext>
            </a:extLst>
          </p:cNvPr>
          <p:cNvSpPr/>
          <p:nvPr/>
        </p:nvSpPr>
        <p:spPr>
          <a:xfrm>
            <a:off x="7827435" y="3698218"/>
            <a:ext cx="1193275" cy="4465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糖浆精制</a:t>
            </a: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0B11E390-2DED-40BE-85EF-21C16ECBC9F1}"/>
              </a:ext>
            </a:extLst>
          </p:cNvPr>
          <p:cNvSpPr/>
          <p:nvPr/>
        </p:nvSpPr>
        <p:spPr>
          <a:xfrm>
            <a:off x="7827435" y="4488298"/>
            <a:ext cx="1193275" cy="4465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玉米精制</a:t>
            </a:r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8BD14503-E489-4B21-9A9B-DD8E5E60981F}"/>
              </a:ext>
            </a:extLst>
          </p:cNvPr>
          <p:cNvSpPr/>
          <p:nvPr/>
        </p:nvSpPr>
        <p:spPr>
          <a:xfrm>
            <a:off x="8038214" y="5243284"/>
            <a:ext cx="982495" cy="4465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葡萄糖</a:t>
            </a:r>
          </a:p>
        </p:txBody>
      </p: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56DABC77-0130-434C-B44B-253A8508EEA4}"/>
              </a:ext>
            </a:extLst>
          </p:cNvPr>
          <p:cNvSpPr/>
          <p:nvPr/>
        </p:nvSpPr>
        <p:spPr>
          <a:xfrm>
            <a:off x="7113182" y="5925230"/>
            <a:ext cx="1907528" cy="4465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高果糖玉米糖浆</a:t>
            </a:r>
          </a:p>
        </p:txBody>
      </p: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85B4220F-9CDB-495F-B9A4-74C3EAD79AFE}"/>
              </a:ext>
            </a:extLst>
          </p:cNvPr>
          <p:cNvCxnSpPr/>
          <p:nvPr/>
        </p:nvCxnSpPr>
        <p:spPr>
          <a:xfrm>
            <a:off x="3674312" y="2369702"/>
            <a:ext cx="432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38EFB346-9431-4950-A60E-AA05CF6C7DC9}"/>
              </a:ext>
            </a:extLst>
          </p:cNvPr>
          <p:cNvCxnSpPr/>
          <p:nvPr/>
        </p:nvCxnSpPr>
        <p:spPr>
          <a:xfrm>
            <a:off x="4667416" y="2569235"/>
            <a:ext cx="0" cy="32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14DDD8AB-7CD9-4A99-9077-4FE78D15E160}"/>
              </a:ext>
            </a:extLst>
          </p:cNvPr>
          <p:cNvCxnSpPr/>
          <p:nvPr/>
        </p:nvCxnSpPr>
        <p:spPr>
          <a:xfrm flipH="1">
            <a:off x="2687541" y="2569235"/>
            <a:ext cx="1419050" cy="328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>
            <a:extLst>
              <a:ext uri="{FF2B5EF4-FFF2-40B4-BE49-F238E27FC236}">
                <a16:creationId xmlns:a16="http://schemas.microsoft.com/office/drawing/2014/main" id="{AAC49906-9171-481F-BB6B-2E92A98AD454}"/>
              </a:ext>
            </a:extLst>
          </p:cNvPr>
          <p:cNvCxnSpPr/>
          <p:nvPr/>
        </p:nvCxnSpPr>
        <p:spPr>
          <a:xfrm>
            <a:off x="5244275" y="2553116"/>
            <a:ext cx="1601798" cy="344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AF5372C6-07B7-4DAF-AE6B-10AE6773D6E2}"/>
              </a:ext>
            </a:extLst>
          </p:cNvPr>
          <p:cNvCxnSpPr>
            <a:stCxn id="54" idx="2"/>
            <a:endCxn id="57" idx="0"/>
          </p:cNvCxnSpPr>
          <p:nvPr/>
        </p:nvCxnSpPr>
        <p:spPr>
          <a:xfrm flipH="1">
            <a:off x="1193887" y="3360253"/>
            <a:ext cx="1263096" cy="337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>
            <a:extLst>
              <a:ext uri="{FF2B5EF4-FFF2-40B4-BE49-F238E27FC236}">
                <a16:creationId xmlns:a16="http://schemas.microsoft.com/office/drawing/2014/main" id="{F56E37BC-9E5D-42CA-8A96-047E3A77BBFD}"/>
              </a:ext>
            </a:extLst>
          </p:cNvPr>
          <p:cNvCxnSpPr>
            <a:stCxn id="54" idx="2"/>
            <a:endCxn id="63" idx="0"/>
          </p:cNvCxnSpPr>
          <p:nvPr/>
        </p:nvCxnSpPr>
        <p:spPr>
          <a:xfrm>
            <a:off x="2456983" y="3360253"/>
            <a:ext cx="490089" cy="337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D630DC62-540E-4364-9551-12D0DD18AD44}"/>
              </a:ext>
            </a:extLst>
          </p:cNvPr>
          <p:cNvCxnSpPr>
            <a:stCxn id="57" idx="2"/>
            <a:endCxn id="60" idx="0"/>
          </p:cNvCxnSpPr>
          <p:nvPr/>
        </p:nvCxnSpPr>
        <p:spPr>
          <a:xfrm flipH="1">
            <a:off x="1189766" y="4144810"/>
            <a:ext cx="4121" cy="344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798F0B31-4B00-4C9F-8F28-2E579CC51717}"/>
              </a:ext>
            </a:extLst>
          </p:cNvPr>
          <p:cNvCxnSpPr>
            <a:stCxn id="60" idx="2"/>
            <a:endCxn id="61" idx="0"/>
          </p:cNvCxnSpPr>
          <p:nvPr/>
        </p:nvCxnSpPr>
        <p:spPr>
          <a:xfrm>
            <a:off x="1189766" y="4935828"/>
            <a:ext cx="0" cy="344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6A788706-47B5-4ACC-B79C-6DDBE404EA97}"/>
              </a:ext>
            </a:extLst>
          </p:cNvPr>
          <p:cNvCxnSpPr>
            <a:stCxn id="61" idx="2"/>
            <a:endCxn id="62" idx="0"/>
          </p:cNvCxnSpPr>
          <p:nvPr/>
        </p:nvCxnSpPr>
        <p:spPr>
          <a:xfrm flipH="1">
            <a:off x="1189765" y="5726846"/>
            <a:ext cx="1" cy="344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AB31D17C-74C4-4877-B638-A29D7992B5AB}"/>
              </a:ext>
            </a:extLst>
          </p:cNvPr>
          <p:cNvCxnSpPr>
            <a:stCxn id="63" idx="2"/>
            <a:endCxn id="64" idx="0"/>
          </p:cNvCxnSpPr>
          <p:nvPr/>
        </p:nvCxnSpPr>
        <p:spPr>
          <a:xfrm>
            <a:off x="2947072" y="4144810"/>
            <a:ext cx="20378" cy="1135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箭头连接符 111">
            <a:extLst>
              <a:ext uri="{FF2B5EF4-FFF2-40B4-BE49-F238E27FC236}">
                <a16:creationId xmlns:a16="http://schemas.microsoft.com/office/drawing/2014/main" id="{8301B018-82EF-4AE4-9E27-63BF6E034649}"/>
              </a:ext>
            </a:extLst>
          </p:cNvPr>
          <p:cNvCxnSpPr>
            <a:stCxn id="55" idx="2"/>
            <a:endCxn id="65" idx="0"/>
          </p:cNvCxnSpPr>
          <p:nvPr/>
        </p:nvCxnSpPr>
        <p:spPr>
          <a:xfrm flipH="1">
            <a:off x="4639058" y="3344134"/>
            <a:ext cx="6446" cy="350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C1B05616-7B1B-4F56-BF65-3FA6A6B37FDD}"/>
              </a:ext>
            </a:extLst>
          </p:cNvPr>
          <p:cNvCxnSpPr>
            <a:stCxn id="65" idx="2"/>
            <a:endCxn id="66" idx="0"/>
          </p:cNvCxnSpPr>
          <p:nvPr/>
        </p:nvCxnSpPr>
        <p:spPr>
          <a:xfrm>
            <a:off x="4639058" y="4141613"/>
            <a:ext cx="4937" cy="1097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>
            <a:extLst>
              <a:ext uri="{FF2B5EF4-FFF2-40B4-BE49-F238E27FC236}">
                <a16:creationId xmlns:a16="http://schemas.microsoft.com/office/drawing/2014/main" id="{6A24E58F-311C-4D17-86A9-6AB7E8FC40F9}"/>
              </a:ext>
            </a:extLst>
          </p:cNvPr>
          <p:cNvCxnSpPr>
            <a:stCxn id="56" idx="2"/>
            <a:endCxn id="67" idx="0"/>
          </p:cNvCxnSpPr>
          <p:nvPr/>
        </p:nvCxnSpPr>
        <p:spPr>
          <a:xfrm flipH="1">
            <a:off x="6017006" y="3344134"/>
            <a:ext cx="876878" cy="354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3CC70DC0-2992-4E0A-A43A-A94AF9FCEFC7}"/>
              </a:ext>
            </a:extLst>
          </p:cNvPr>
          <p:cNvCxnSpPr>
            <a:stCxn id="56" idx="2"/>
            <a:endCxn id="69" idx="0"/>
          </p:cNvCxnSpPr>
          <p:nvPr/>
        </p:nvCxnSpPr>
        <p:spPr>
          <a:xfrm>
            <a:off x="6893884" y="3344134"/>
            <a:ext cx="254282" cy="354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>
            <a:extLst>
              <a:ext uri="{FF2B5EF4-FFF2-40B4-BE49-F238E27FC236}">
                <a16:creationId xmlns:a16="http://schemas.microsoft.com/office/drawing/2014/main" id="{03BAF8D5-FC6B-4D16-A7E9-F7D95B752843}"/>
              </a:ext>
            </a:extLst>
          </p:cNvPr>
          <p:cNvCxnSpPr>
            <a:stCxn id="56" idx="2"/>
            <a:endCxn id="71" idx="0"/>
          </p:cNvCxnSpPr>
          <p:nvPr/>
        </p:nvCxnSpPr>
        <p:spPr>
          <a:xfrm>
            <a:off x="6893884" y="3344134"/>
            <a:ext cx="1530189" cy="354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EBA489BB-B13B-4DB5-B20E-8FC2F3D2352B}"/>
              </a:ext>
            </a:extLst>
          </p:cNvPr>
          <p:cNvCxnSpPr>
            <a:stCxn id="67" idx="2"/>
            <a:endCxn id="68" idx="0"/>
          </p:cNvCxnSpPr>
          <p:nvPr/>
        </p:nvCxnSpPr>
        <p:spPr>
          <a:xfrm>
            <a:off x="6017006" y="4144810"/>
            <a:ext cx="11303" cy="1093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箭头连接符 123">
            <a:extLst>
              <a:ext uri="{FF2B5EF4-FFF2-40B4-BE49-F238E27FC236}">
                <a16:creationId xmlns:a16="http://schemas.microsoft.com/office/drawing/2014/main" id="{5939F6C1-03C6-4F49-A9FD-24425AC2D16A}"/>
              </a:ext>
            </a:extLst>
          </p:cNvPr>
          <p:cNvCxnSpPr>
            <a:stCxn id="69" idx="2"/>
            <a:endCxn id="70" idx="0"/>
          </p:cNvCxnSpPr>
          <p:nvPr/>
        </p:nvCxnSpPr>
        <p:spPr>
          <a:xfrm>
            <a:off x="7148166" y="4144810"/>
            <a:ext cx="19738" cy="1098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FED29F1F-6135-4E44-8C7B-715EF829EF42}"/>
              </a:ext>
            </a:extLst>
          </p:cNvPr>
          <p:cNvCxnSpPr>
            <a:stCxn id="71" idx="2"/>
            <a:endCxn id="72" idx="0"/>
          </p:cNvCxnSpPr>
          <p:nvPr/>
        </p:nvCxnSpPr>
        <p:spPr>
          <a:xfrm>
            <a:off x="8424073" y="4144810"/>
            <a:ext cx="0" cy="343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箭头连接符 127">
            <a:extLst>
              <a:ext uri="{FF2B5EF4-FFF2-40B4-BE49-F238E27FC236}">
                <a16:creationId xmlns:a16="http://schemas.microsoft.com/office/drawing/2014/main" id="{AE8A7A49-EFD8-4E7A-80B6-7E75752A5FF4}"/>
              </a:ext>
            </a:extLst>
          </p:cNvPr>
          <p:cNvCxnSpPr>
            <a:stCxn id="72" idx="2"/>
            <a:endCxn id="73" idx="0"/>
          </p:cNvCxnSpPr>
          <p:nvPr/>
        </p:nvCxnSpPr>
        <p:spPr>
          <a:xfrm>
            <a:off x="8424073" y="4934890"/>
            <a:ext cx="105389" cy="308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箭头连接符 133">
            <a:extLst>
              <a:ext uri="{FF2B5EF4-FFF2-40B4-BE49-F238E27FC236}">
                <a16:creationId xmlns:a16="http://schemas.microsoft.com/office/drawing/2014/main" id="{79FEFC41-37F6-4A94-954B-0DB271B11BE3}"/>
              </a:ext>
            </a:extLst>
          </p:cNvPr>
          <p:cNvCxnSpPr>
            <a:stCxn id="72" idx="2"/>
            <a:endCxn id="74" idx="0"/>
          </p:cNvCxnSpPr>
          <p:nvPr/>
        </p:nvCxnSpPr>
        <p:spPr>
          <a:xfrm flipH="1">
            <a:off x="8066946" y="4934890"/>
            <a:ext cx="357127" cy="990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5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1535" y="1303550"/>
            <a:ext cx="843427" cy="443226"/>
            <a:chOff x="666810" y="2586037"/>
            <a:chExt cx="468000" cy="245937"/>
          </a:xfrm>
          <a:solidFill>
            <a:schemeClr val="bg1">
              <a:lumMod val="50000"/>
            </a:schemeClr>
          </a:solidFill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概念与现状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841535" y="2223523"/>
            <a:ext cx="843427" cy="443226"/>
            <a:chOff x="666810" y="2586037"/>
            <a:chExt cx="468000" cy="245937"/>
          </a:xfrm>
          <a:solidFill>
            <a:schemeClr val="bg1">
              <a:lumMod val="50000"/>
            </a:schemeClr>
          </a:solidFill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基本制备工艺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841535" y="3143496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存在问题与研究热点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841535" y="4063469"/>
            <a:ext cx="843427" cy="443226"/>
            <a:chOff x="666810" y="2586037"/>
            <a:chExt cx="468000" cy="245937"/>
          </a:xfrm>
          <a:solidFill>
            <a:schemeClr val="bg1">
              <a:lumMod val="50000"/>
            </a:schemeClr>
          </a:solidFill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未来展望</a:t>
            </a:r>
          </a:p>
        </p:txBody>
      </p:sp>
    </p:spTree>
    <p:extLst>
      <p:ext uri="{BB962C8B-B14F-4D97-AF65-F5344CB8AC3E}">
        <p14:creationId xmlns:p14="http://schemas.microsoft.com/office/powerpoint/2010/main" val="595358885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4311157" cy="4921498"/>
          </a:xfrm>
        </p:spPr>
        <p:txBody>
          <a:bodyPr>
            <a:normAutofit/>
          </a:bodyPr>
          <a:lstStyle/>
          <a:p>
            <a:r>
              <a:rPr lang="zh-CN" altLang="en-US" dirty="0"/>
              <a:t>影响粮食市场、效率低、除了能源安全以外意义不大。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就美国而言，纤维素乙醇也刚刚商业化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全生命周期温室气体排放减少量</a:t>
            </a:r>
            <a:r>
              <a:rPr lang="en-US" altLang="zh-CN" dirty="0" err="1"/>
              <a:t>GHG</a:t>
            </a:r>
            <a:r>
              <a:rPr lang="en-US" altLang="zh-CN" dirty="0"/>
              <a:t> reduction</a:t>
            </a:r>
          </a:p>
          <a:p>
            <a:pPr fontAlgn="base"/>
            <a:r>
              <a:rPr lang="en-US" altLang="zh-CN" dirty="0" err="1"/>
              <a:t>PFCE</a:t>
            </a:r>
            <a:r>
              <a:rPr lang="zh-CN" altLang="en-US" dirty="0"/>
              <a:t>低</a:t>
            </a:r>
            <a:r>
              <a:rPr lang="en-US" altLang="zh-CN" dirty="0"/>
              <a:t>(photon-to-fuel conversion efficiency)</a:t>
            </a:r>
            <a:r>
              <a:rPr lang="zh-CN" altLang="en-US" dirty="0"/>
              <a:t>。巴西的甘蔗乙醇也只有</a:t>
            </a:r>
            <a:r>
              <a:rPr lang="en-US" altLang="zh-CN" dirty="0"/>
              <a:t>0.16%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目前存在的问题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82" y="1685678"/>
            <a:ext cx="4061005" cy="374373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22973" y="6346074"/>
            <a:ext cx="3905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</a:rPr>
              <a:t>[https://</a:t>
            </a:r>
            <a:r>
              <a:rPr lang="en-US" altLang="zh-CN" sz="1200" dirty="0" err="1">
                <a:solidFill>
                  <a:schemeClr val="bg2">
                    <a:lumMod val="75000"/>
                  </a:schemeClr>
                </a:solidFill>
              </a:rPr>
              <a:t>ethanolrfa.org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</a:rPr>
              <a:t>/advanced-and-cellulosic-ethanol/]</a:t>
            </a:r>
            <a:endParaRPr lang="zh-CN" alt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3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废料</a:t>
            </a:r>
            <a:r>
              <a:rPr lang="zh-CN" altLang="en-US" dirty="0"/>
              <a:t>制取乙醇，而非粮食作物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农林废弃物中的纤维素转化：秸秆、草、木屑、木头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城市垃圾中的有机物</a:t>
            </a:r>
            <a:r>
              <a:rPr lang="en-US" altLang="zh-CN" dirty="0"/>
              <a:t>organic fraction of municipal solid waste(</a:t>
            </a:r>
            <a:r>
              <a:rPr lang="en-US" altLang="zh-CN" dirty="0" err="1"/>
              <a:t>OFMSW</a:t>
            </a:r>
            <a:r>
              <a:rPr lang="en-US" altLang="zh-CN" dirty="0"/>
              <a:t>)</a:t>
            </a:r>
          </a:p>
          <a:p>
            <a:pPr lvl="1"/>
            <a:r>
              <a:rPr lang="zh-CN" altLang="en-US" dirty="0"/>
              <a:t>有机物含量</a:t>
            </a:r>
            <a:r>
              <a:rPr lang="en-US" altLang="zh-CN" dirty="0"/>
              <a:t>(</a:t>
            </a:r>
            <a:r>
              <a:rPr lang="zh-CN" altLang="en-US" dirty="0"/>
              <a:t>超</a:t>
            </a:r>
            <a:r>
              <a:rPr lang="en-US" altLang="zh-CN" dirty="0"/>
              <a:t>70%)</a:t>
            </a:r>
            <a:r>
              <a:rPr lang="zh-CN" altLang="en-US" dirty="0"/>
              <a:t>碳氢化合物</a:t>
            </a:r>
            <a:r>
              <a:rPr lang="en-US" altLang="zh-CN" dirty="0"/>
              <a:t>(~50%)</a:t>
            </a:r>
            <a:r>
              <a:rPr lang="zh-CN" altLang="en-US" dirty="0"/>
              <a:t>脂肪和油</a:t>
            </a:r>
            <a:r>
              <a:rPr lang="en-US" altLang="zh-CN" dirty="0"/>
              <a:t>(~13%)</a:t>
            </a:r>
          </a:p>
          <a:p>
            <a:pPr lvl="1"/>
            <a:r>
              <a:rPr lang="zh-CN" altLang="en-US" dirty="0"/>
              <a:t>变废为宝，大量存在并且可再生</a:t>
            </a:r>
            <a:endParaRPr lang="en-US" altLang="zh-CN" dirty="0"/>
          </a:p>
          <a:p>
            <a:pPr lvl="1"/>
            <a:r>
              <a:rPr lang="zh-CN" altLang="en-US" dirty="0"/>
              <a:t>免去直接燃烧的低效率和污染</a:t>
            </a:r>
            <a:endParaRPr lang="en-US" altLang="zh-CN" dirty="0"/>
          </a:p>
          <a:p>
            <a:r>
              <a:rPr lang="zh-CN" altLang="en-US" dirty="0"/>
              <a:t>优点</a:t>
            </a:r>
            <a:endParaRPr lang="en-US" altLang="zh-CN" dirty="0"/>
          </a:p>
          <a:p>
            <a:pPr lvl="1"/>
            <a:r>
              <a:rPr lang="zh-CN" altLang="en-US" dirty="0"/>
              <a:t>原料来源充足且便宜</a:t>
            </a:r>
            <a:endParaRPr lang="en-US" altLang="zh-CN" dirty="0"/>
          </a:p>
          <a:p>
            <a:r>
              <a:rPr lang="zh-CN" altLang="en-US" dirty="0"/>
              <a:t>缺点</a:t>
            </a:r>
            <a:endParaRPr lang="en-US" altLang="zh-CN" dirty="0"/>
          </a:p>
          <a:p>
            <a:pPr lvl="1"/>
            <a:r>
              <a:rPr lang="zh-CN" altLang="en-US" dirty="0"/>
              <a:t>需要攻克一系列技术难题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研究热点：第二代生物燃料</a:t>
            </a:r>
          </a:p>
        </p:txBody>
      </p:sp>
    </p:spTree>
    <p:extLst>
      <p:ext uri="{BB962C8B-B14F-4D97-AF65-F5344CB8AC3E}">
        <p14:creationId xmlns:p14="http://schemas.microsoft.com/office/powerpoint/2010/main" val="293395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80" y="2135139"/>
            <a:ext cx="5378709" cy="4179841"/>
          </a:xfrm>
          <a:prstGeom prst="rect">
            <a:avLst/>
          </a:prstGeom>
        </p:spPr>
      </p:pic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植物</a:t>
            </a:r>
            <a:r>
              <a:rPr lang="zh-CN" altLang="en-US" sz="2400" b="1" dirty="0"/>
              <a:t>细胞壁</a:t>
            </a:r>
            <a:r>
              <a:rPr lang="zh-CN" altLang="en-US" dirty="0"/>
              <a:t>的主要组成成分：</a:t>
            </a:r>
            <a:endParaRPr lang="en-US" altLang="zh-CN" dirty="0"/>
          </a:p>
          <a:p>
            <a:r>
              <a:rPr lang="zh-CN" altLang="en-US" dirty="0"/>
              <a:t>木质纤维素</a:t>
            </a:r>
            <a:r>
              <a:rPr lang="en-US" altLang="zh-CN" dirty="0"/>
              <a:t>lignocelluloses</a:t>
            </a:r>
          </a:p>
          <a:p>
            <a:endParaRPr lang="en-US" altLang="zh-CN" dirty="0"/>
          </a:p>
          <a:p>
            <a:r>
              <a:rPr lang="zh-CN" altLang="en-US" dirty="0"/>
              <a:t>纤维素</a:t>
            </a:r>
            <a:r>
              <a:rPr lang="en-US" altLang="zh-CN" dirty="0"/>
              <a:t>cellulose</a:t>
            </a:r>
          </a:p>
          <a:p>
            <a:r>
              <a:rPr lang="zh-CN" altLang="en-US" dirty="0"/>
              <a:t>半纤维素</a:t>
            </a:r>
            <a:r>
              <a:rPr lang="en-US" altLang="zh-CN" dirty="0"/>
              <a:t>hemicellulose</a:t>
            </a:r>
          </a:p>
          <a:p>
            <a:r>
              <a:rPr lang="zh-CN" altLang="en-US" dirty="0"/>
              <a:t>木质素</a:t>
            </a:r>
            <a:r>
              <a:rPr lang="en-US" altLang="zh-CN" dirty="0"/>
              <a:t>lignin</a:t>
            </a:r>
            <a:endParaRPr lang="en-US" altLang="zh-CN" dirty="0">
              <a:effectLst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关于木质纤维素</a:t>
            </a:r>
            <a:r>
              <a:rPr lang="en-US" altLang="zh-CN" dirty="0"/>
              <a:t>(lignocelluloses)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6500816"/>
            <a:ext cx="6292312" cy="292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[</a:t>
            </a:r>
            <a:r>
              <a:rPr lang="en-US" altLang="zh-CN" sz="1100" dirty="0" err="1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Madadi</a:t>
            </a:r>
            <a:r>
              <a:rPr lang="en-US" altLang="zh-CN" sz="1100" dirty="0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1100" dirty="0" err="1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M1,2</a:t>
            </a:r>
            <a:r>
              <a:rPr lang="en-US" altLang="zh-CN" sz="1100" dirty="0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* and Abbas </a:t>
            </a:r>
            <a:r>
              <a:rPr lang="en-US" altLang="zh-CN" sz="1100" dirty="0" err="1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A2</a:t>
            </a:r>
            <a:r>
              <a:rPr lang="en-US" altLang="zh-CN" sz="1100" dirty="0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,"Lignin Degradation by Fungal Pretreatment: A Review"]</a:t>
            </a:r>
            <a:endParaRPr lang="en-US" altLang="zh-CN" sz="1100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549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关于木质纤维素</a:t>
            </a:r>
            <a:r>
              <a:rPr lang="en-US" altLang="zh-CN" dirty="0"/>
              <a:t>(lignocelluloses)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1" y="1605165"/>
            <a:ext cx="4010558" cy="4976165"/>
          </a:xfrm>
          <a:prstGeom prst="rect">
            <a:avLst/>
          </a:prstGeom>
        </p:spPr>
      </p:pic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4289195" y="1632498"/>
            <a:ext cx="4576992" cy="4921498"/>
          </a:xfrm>
        </p:spPr>
        <p:txBody>
          <a:bodyPr>
            <a:normAutofit/>
          </a:bodyPr>
          <a:lstStyle/>
          <a:p>
            <a:r>
              <a:rPr lang="zh-CN" altLang="en-US" dirty="0"/>
              <a:t>纤维素</a:t>
            </a:r>
            <a:endParaRPr lang="en-US" altLang="zh-CN" dirty="0"/>
          </a:p>
          <a:p>
            <a:pPr lvl="1"/>
            <a:r>
              <a:rPr lang="zh-CN" altLang="en-US" dirty="0"/>
              <a:t>葡萄糖通过分子内氢键形成</a:t>
            </a:r>
            <a:r>
              <a:rPr lang="zh-CN" altLang="en-US" b="1" dirty="0"/>
              <a:t>直链</a:t>
            </a:r>
            <a:r>
              <a:rPr lang="zh-CN" altLang="en-US" dirty="0"/>
              <a:t>聚合物，然后靠分子间氢键形成晶体</a:t>
            </a:r>
            <a:endParaRPr lang="en-US" altLang="zh-CN" dirty="0"/>
          </a:p>
          <a:p>
            <a:r>
              <a:rPr lang="zh-CN" altLang="en-US" dirty="0"/>
              <a:t>半纤维素</a:t>
            </a:r>
            <a:endParaRPr lang="en-US" altLang="zh-CN" dirty="0"/>
          </a:p>
          <a:p>
            <a:pPr lvl="1"/>
            <a:r>
              <a:rPr lang="zh-CN" altLang="en-US" b="1" dirty="0"/>
              <a:t>无定形</a:t>
            </a:r>
            <a:r>
              <a:rPr lang="zh-CN" altLang="en-US" dirty="0"/>
              <a:t>的聚合物，以五碳糖和六碳糖为基础结构</a:t>
            </a:r>
            <a:endParaRPr lang="en-US" altLang="zh-CN" dirty="0"/>
          </a:p>
          <a:p>
            <a:r>
              <a:rPr lang="zh-CN" altLang="en-US" dirty="0"/>
              <a:t>木质素</a:t>
            </a:r>
            <a:endParaRPr lang="en-US" altLang="zh-CN" dirty="0"/>
          </a:p>
          <a:p>
            <a:pPr lvl="1"/>
            <a:r>
              <a:rPr lang="zh-CN" altLang="en-US" dirty="0"/>
              <a:t>复杂的非晶态的酚醛大分子，含有辛那普利</a:t>
            </a:r>
            <a:r>
              <a:rPr lang="en-US" altLang="zh-CN" dirty="0" err="1"/>
              <a:t>sinapyl</a:t>
            </a:r>
            <a:r>
              <a:rPr lang="en-US" altLang="zh-CN" dirty="0"/>
              <a:t>(S),</a:t>
            </a:r>
            <a:r>
              <a:rPr lang="zh-CN" altLang="en-US" dirty="0"/>
              <a:t>松柏醇</a:t>
            </a:r>
            <a:r>
              <a:rPr lang="en-US" altLang="zh-CN" dirty="0" err="1"/>
              <a:t>coniferyl</a:t>
            </a:r>
            <a:r>
              <a:rPr lang="en-US" altLang="zh-CN" dirty="0"/>
              <a:t>(G),</a:t>
            </a:r>
            <a:r>
              <a:rPr lang="zh-CN" altLang="en-US" dirty="0"/>
              <a:t>和香豆醇</a:t>
            </a:r>
            <a:r>
              <a:rPr lang="en-US" altLang="zh-CN" dirty="0" err="1"/>
              <a:t>coumaryl</a:t>
            </a:r>
            <a:r>
              <a:rPr lang="en-US" altLang="zh-CN" dirty="0"/>
              <a:t>(H)</a:t>
            </a:r>
            <a:r>
              <a:rPr lang="zh-CN" altLang="en-US" dirty="0"/>
              <a:t>等芳香族结构。</a:t>
            </a:r>
            <a:endParaRPr lang="en-US" altLang="zh-CN" dirty="0"/>
          </a:p>
          <a:p>
            <a:pPr lvl="1"/>
            <a:r>
              <a:rPr lang="zh-CN" altLang="en-US" dirty="0"/>
              <a:t>不同植物不同结构中</a:t>
            </a:r>
            <a:r>
              <a:rPr lang="en-US" altLang="zh-CN" dirty="0" err="1"/>
              <a:t>SGH</a:t>
            </a:r>
            <a:r>
              <a:rPr lang="zh-CN" altLang="en-US" dirty="0"/>
              <a:t>组分不同</a:t>
            </a:r>
            <a:endParaRPr lang="en-US" altLang="zh-CN" dirty="0"/>
          </a:p>
          <a:p>
            <a:r>
              <a:rPr lang="zh-CN" altLang="en-US" dirty="0"/>
              <a:t>三者共同使细胞壁有了强度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0" y="6500816"/>
            <a:ext cx="6292312" cy="292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[</a:t>
            </a:r>
            <a:r>
              <a:rPr lang="en-US" altLang="zh-CN" sz="1100" dirty="0" err="1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Madadi</a:t>
            </a:r>
            <a:r>
              <a:rPr lang="en-US" altLang="zh-CN" sz="1100" dirty="0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1100" dirty="0" err="1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M1,2</a:t>
            </a:r>
            <a:r>
              <a:rPr lang="en-US" altLang="zh-CN" sz="1100" dirty="0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* and Abbas </a:t>
            </a:r>
            <a:r>
              <a:rPr lang="en-US" altLang="zh-CN" sz="1100" dirty="0" err="1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A2</a:t>
            </a:r>
            <a:r>
              <a:rPr lang="en-US" altLang="zh-CN" sz="1100" dirty="0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,"Lignin Degradation by Fungal Pretreatment: A Review"]</a:t>
            </a:r>
            <a:endParaRPr lang="en-US" altLang="zh-CN" sz="1100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1095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3" y="759416"/>
            <a:ext cx="8630944" cy="59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361"/>
      </p:ext>
    </p:extLst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1535" y="1303550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概念与现状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841535" y="2223523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基本制备工艺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841535" y="3143496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存在问题与研究热点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841535" y="4063469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未来展望</a:t>
            </a:r>
          </a:p>
        </p:txBody>
      </p:sp>
    </p:spTree>
    <p:extLst>
      <p:ext uri="{BB962C8B-B14F-4D97-AF65-F5344CB8AC3E}">
        <p14:creationId xmlns:p14="http://schemas.microsoft.com/office/powerpoint/2010/main" val="3155251148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E4A9E"/>
                </a:solidFill>
              </a:rPr>
              <a:t>处理过程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49" y="711076"/>
            <a:ext cx="5041338" cy="59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22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59E9AAF-AFA4-4531-B2D4-6C5D1EB8C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7" y="1575628"/>
            <a:ext cx="8289730" cy="4098294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E4A9E"/>
                </a:solidFill>
              </a:rPr>
              <a:t>处理过程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300B47C-E35B-4C61-A2AA-6E27F3BDED37}"/>
              </a:ext>
            </a:extLst>
          </p:cNvPr>
          <p:cNvSpPr/>
          <p:nvPr/>
        </p:nvSpPr>
        <p:spPr>
          <a:xfrm>
            <a:off x="0" y="6412121"/>
            <a:ext cx="9156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https://www.tandfonline.com/doi/full/10.1080/17597269.2017.1334338?scroll=top&amp;needAccess=true</a:t>
            </a:r>
          </a:p>
        </p:txBody>
      </p:sp>
      <p:sp>
        <p:nvSpPr>
          <p:cNvPr id="8" name="矩形: 圆角 3">
            <a:extLst>
              <a:ext uri="{FF2B5EF4-FFF2-40B4-BE49-F238E27FC236}">
                <a16:creationId xmlns:a16="http://schemas.microsoft.com/office/drawing/2014/main" id="{E71AA3BC-1F38-4E40-96A6-9B950D202608}"/>
              </a:ext>
            </a:extLst>
          </p:cNvPr>
          <p:cNvSpPr/>
          <p:nvPr/>
        </p:nvSpPr>
        <p:spPr>
          <a:xfrm>
            <a:off x="713472" y="5645641"/>
            <a:ext cx="1353312" cy="813816"/>
          </a:xfrm>
          <a:prstGeom prst="roundRect">
            <a:avLst/>
          </a:prstGeom>
          <a:ln>
            <a:solidFill>
              <a:srgbClr val="0E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预处理</a:t>
            </a:r>
          </a:p>
        </p:txBody>
      </p:sp>
      <p:sp>
        <p:nvSpPr>
          <p:cNvPr id="9" name="矩形: 圆角 5">
            <a:extLst>
              <a:ext uri="{FF2B5EF4-FFF2-40B4-BE49-F238E27FC236}">
                <a16:creationId xmlns:a16="http://schemas.microsoft.com/office/drawing/2014/main" id="{BE07EE4A-EB7D-4B5F-8E32-6AEE8F239AC0}"/>
              </a:ext>
            </a:extLst>
          </p:cNvPr>
          <p:cNvSpPr/>
          <p:nvPr/>
        </p:nvSpPr>
        <p:spPr>
          <a:xfrm>
            <a:off x="2829033" y="5654785"/>
            <a:ext cx="1353312" cy="813816"/>
          </a:xfrm>
          <a:prstGeom prst="roundRect">
            <a:avLst/>
          </a:prstGeom>
          <a:ln>
            <a:solidFill>
              <a:srgbClr val="0E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酶水解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糖化</a:t>
            </a:r>
          </a:p>
        </p:txBody>
      </p:sp>
      <p:sp>
        <p:nvSpPr>
          <p:cNvPr id="10" name="矩形: 圆角 6">
            <a:extLst>
              <a:ext uri="{FF2B5EF4-FFF2-40B4-BE49-F238E27FC236}">
                <a16:creationId xmlns:a16="http://schemas.microsoft.com/office/drawing/2014/main" id="{B34666CF-D05A-4B2F-A11B-B4A2EBF688D6}"/>
              </a:ext>
            </a:extLst>
          </p:cNvPr>
          <p:cNvSpPr/>
          <p:nvPr/>
        </p:nvSpPr>
        <p:spPr>
          <a:xfrm>
            <a:off x="4944594" y="5645641"/>
            <a:ext cx="1353312" cy="813816"/>
          </a:xfrm>
          <a:prstGeom prst="roundRect">
            <a:avLst/>
          </a:prstGeom>
          <a:ln>
            <a:solidFill>
              <a:srgbClr val="0E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酵母菌发酵</a:t>
            </a:r>
          </a:p>
        </p:txBody>
      </p:sp>
      <p:sp>
        <p:nvSpPr>
          <p:cNvPr id="11" name="矩形: 圆角 7">
            <a:extLst>
              <a:ext uri="{FF2B5EF4-FFF2-40B4-BE49-F238E27FC236}">
                <a16:creationId xmlns:a16="http://schemas.microsoft.com/office/drawing/2014/main" id="{6D99162F-BFBF-4E47-B8CA-6983A7106381}"/>
              </a:ext>
            </a:extLst>
          </p:cNvPr>
          <p:cNvSpPr/>
          <p:nvPr/>
        </p:nvSpPr>
        <p:spPr>
          <a:xfrm>
            <a:off x="6986256" y="5645641"/>
            <a:ext cx="1353312" cy="813816"/>
          </a:xfrm>
          <a:prstGeom prst="roundRect">
            <a:avLst/>
          </a:prstGeom>
          <a:ln>
            <a:solidFill>
              <a:srgbClr val="0E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纯化</a:t>
            </a:r>
          </a:p>
        </p:txBody>
      </p:sp>
      <p:sp>
        <p:nvSpPr>
          <p:cNvPr id="12" name="箭头: 右 8">
            <a:extLst>
              <a:ext uri="{FF2B5EF4-FFF2-40B4-BE49-F238E27FC236}">
                <a16:creationId xmlns:a16="http://schemas.microsoft.com/office/drawing/2014/main" id="{02297B6B-1379-43E8-8FA4-F79D9A5CC567}"/>
              </a:ext>
            </a:extLst>
          </p:cNvPr>
          <p:cNvSpPr/>
          <p:nvPr/>
        </p:nvSpPr>
        <p:spPr>
          <a:xfrm>
            <a:off x="2203944" y="5981683"/>
            <a:ext cx="466344" cy="160020"/>
          </a:xfrm>
          <a:prstGeom prst="rightArrow">
            <a:avLst/>
          </a:prstGeom>
          <a:solidFill>
            <a:srgbClr val="7F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9">
            <a:extLst>
              <a:ext uri="{FF2B5EF4-FFF2-40B4-BE49-F238E27FC236}">
                <a16:creationId xmlns:a16="http://schemas.microsoft.com/office/drawing/2014/main" id="{7347350A-AFCF-4807-A699-28AD96D73423}"/>
              </a:ext>
            </a:extLst>
          </p:cNvPr>
          <p:cNvSpPr/>
          <p:nvPr/>
        </p:nvSpPr>
        <p:spPr>
          <a:xfrm>
            <a:off x="4323330" y="6004166"/>
            <a:ext cx="466344" cy="160020"/>
          </a:xfrm>
          <a:prstGeom prst="rightArrow">
            <a:avLst/>
          </a:prstGeom>
          <a:solidFill>
            <a:srgbClr val="7F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0">
            <a:extLst>
              <a:ext uri="{FF2B5EF4-FFF2-40B4-BE49-F238E27FC236}">
                <a16:creationId xmlns:a16="http://schemas.microsoft.com/office/drawing/2014/main" id="{648C287F-D487-42E8-8349-B6E5B2B436D9}"/>
              </a:ext>
            </a:extLst>
          </p:cNvPr>
          <p:cNvSpPr/>
          <p:nvPr/>
        </p:nvSpPr>
        <p:spPr>
          <a:xfrm>
            <a:off x="6443154" y="6004166"/>
            <a:ext cx="466344" cy="160020"/>
          </a:xfrm>
          <a:prstGeom prst="rightArrow">
            <a:avLst/>
          </a:prstGeom>
          <a:solidFill>
            <a:srgbClr val="7F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781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E4A9E"/>
                </a:solidFill>
              </a:rPr>
              <a:t>预处理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395926" y="1685678"/>
            <a:ext cx="7522589" cy="4921498"/>
          </a:xfrm>
        </p:spPr>
        <p:txBody>
          <a:bodyPr>
            <a:normAutofit/>
          </a:bodyPr>
          <a:lstStyle/>
          <a:p>
            <a:r>
              <a:rPr lang="zh-CN" altLang="en-US" sz="2600" b="1" dirty="0">
                <a:solidFill>
                  <a:srgbClr val="0E4A9E"/>
                </a:solidFill>
              </a:rPr>
              <a:t>目的</a:t>
            </a:r>
            <a:endParaRPr lang="en-US" altLang="zh-CN" sz="2600" b="1" dirty="0">
              <a:solidFill>
                <a:srgbClr val="0E4A9E"/>
              </a:solidFill>
            </a:endParaRPr>
          </a:p>
          <a:p>
            <a:pPr lvl="1"/>
            <a:r>
              <a:rPr lang="zh-CN" altLang="en-US" sz="2300" dirty="0"/>
              <a:t>微观：除去木质素和半纤维素、减少结晶的纤维素</a:t>
            </a:r>
            <a:endParaRPr lang="en-US" altLang="zh-CN" sz="2300" dirty="0"/>
          </a:p>
          <a:p>
            <a:pPr lvl="1"/>
            <a:r>
              <a:rPr lang="zh-CN" altLang="en-US" sz="2300" dirty="0"/>
              <a:t>宏观：增加材料的孔隙率、表面积</a:t>
            </a:r>
            <a:endParaRPr lang="en-US" altLang="zh-CN" sz="2300" dirty="0"/>
          </a:p>
          <a:p>
            <a:pPr lvl="1"/>
            <a:endParaRPr lang="en-US" altLang="zh-CN" sz="2300" dirty="0"/>
          </a:p>
          <a:p>
            <a:pPr marL="228600" lvl="1">
              <a:spcBef>
                <a:spcPts val="1000"/>
              </a:spcBef>
            </a:pPr>
            <a:r>
              <a:rPr lang="zh-CN" altLang="en-US" sz="2600" b="1" dirty="0">
                <a:solidFill>
                  <a:srgbClr val="0E4A9E"/>
                </a:solidFill>
              </a:rPr>
              <a:t>需要达到的效果</a:t>
            </a:r>
            <a:endParaRPr lang="en-US" altLang="zh-CN" sz="2600" b="1" dirty="0">
              <a:solidFill>
                <a:srgbClr val="0E4A9E"/>
              </a:solidFill>
            </a:endParaRPr>
          </a:p>
          <a:p>
            <a:pPr lvl="1"/>
            <a:r>
              <a:rPr lang="zh-CN" altLang="en-US" sz="2300" dirty="0"/>
              <a:t>木质素</a:t>
            </a:r>
            <a:r>
              <a:rPr lang="en-US" altLang="zh-CN" sz="2300" dirty="0"/>
              <a:t>/</a:t>
            </a:r>
            <a:r>
              <a:rPr lang="zh-CN" altLang="en-US" sz="2300" dirty="0"/>
              <a:t>半纤维素水解快、糖多、抑制剂少</a:t>
            </a:r>
            <a:endParaRPr lang="en-US" altLang="zh-CN" sz="2300" dirty="0"/>
          </a:p>
          <a:p>
            <a:pPr lvl="1"/>
            <a:r>
              <a:rPr lang="zh-CN" altLang="en-US" sz="2300" dirty="0"/>
              <a:t>外部能量输入低、成本低</a:t>
            </a:r>
            <a:endParaRPr lang="en-US" altLang="zh-CN" sz="2300" b="1" dirty="0">
              <a:solidFill>
                <a:srgbClr val="0E4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98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E4A9E"/>
                </a:solidFill>
              </a:rPr>
              <a:t>预处理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395926" y="1685678"/>
            <a:ext cx="7522589" cy="4921498"/>
          </a:xfrm>
        </p:spPr>
        <p:txBody>
          <a:bodyPr>
            <a:normAutofit/>
          </a:bodyPr>
          <a:lstStyle/>
          <a:p>
            <a:r>
              <a:rPr lang="zh-CN" altLang="en-US" sz="2600" b="1" dirty="0">
                <a:solidFill>
                  <a:srgbClr val="0E4A9E"/>
                </a:solidFill>
              </a:rPr>
              <a:t>方法</a:t>
            </a:r>
            <a:endParaRPr lang="en-US" altLang="zh-CN" sz="2600" b="1" dirty="0">
              <a:solidFill>
                <a:srgbClr val="0E4A9E"/>
              </a:solidFill>
            </a:endParaRPr>
          </a:p>
          <a:p>
            <a:pPr lvl="1"/>
            <a:r>
              <a:rPr lang="zh-CN" altLang="en-US" sz="2300" dirty="0"/>
              <a:t>物理方法：机械粉碎法</a:t>
            </a:r>
            <a:endParaRPr lang="en-US" altLang="zh-CN" sz="2300" dirty="0"/>
          </a:p>
          <a:p>
            <a:pPr lvl="1"/>
            <a:r>
              <a:rPr lang="zh-CN" altLang="en-US" sz="2300" dirty="0"/>
              <a:t>化学方法：酸、碱、有机溶剂、臭氧、过氧化物</a:t>
            </a:r>
          </a:p>
          <a:p>
            <a:pPr lvl="1"/>
            <a:r>
              <a:rPr lang="zh-CN" altLang="en-US" sz="2300" dirty="0"/>
              <a:t>物理化学方法：蒸汽爆破法、氨纤维爆破法</a:t>
            </a:r>
          </a:p>
          <a:p>
            <a:pPr lvl="1"/>
            <a:r>
              <a:rPr lang="zh-CN" altLang="en-US" sz="2300" dirty="0"/>
              <a:t>生物法：利用降解木质的微生物和其他细菌</a:t>
            </a:r>
            <a:endParaRPr lang="en-US" altLang="zh-CN" sz="2300" dirty="0"/>
          </a:p>
          <a:p>
            <a:pPr lvl="1"/>
            <a:endParaRPr lang="en-US" altLang="zh-CN" sz="2300" dirty="0"/>
          </a:p>
        </p:txBody>
      </p:sp>
    </p:spTree>
    <p:extLst>
      <p:ext uri="{BB962C8B-B14F-4D97-AF65-F5344CB8AC3E}">
        <p14:creationId xmlns:p14="http://schemas.microsoft.com/office/powerpoint/2010/main" val="37730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E4A9E"/>
                </a:solidFill>
              </a:rPr>
              <a:t>水解和发酵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688157" y="1685678"/>
            <a:ext cx="7362334" cy="492149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纤维素和半纤维素水解生成戊糖和己糖，称为糖化</a:t>
            </a:r>
            <a:endParaRPr lang="en-US" altLang="zh-CN" sz="2400" dirty="0"/>
          </a:p>
          <a:p>
            <a:r>
              <a:rPr lang="zh-CN" altLang="en-US" sz="2400" dirty="0"/>
              <a:t>通过微生物</a:t>
            </a:r>
            <a:r>
              <a:rPr lang="en-US" altLang="zh-CN" sz="2400" dirty="0"/>
              <a:t>(</a:t>
            </a:r>
            <a:r>
              <a:rPr lang="zh-CN" altLang="en-US" sz="2400" dirty="0"/>
              <a:t>酵母菌</a:t>
            </a:r>
            <a:r>
              <a:rPr lang="en-US" altLang="zh-CN" sz="2400" dirty="0"/>
              <a:t>)</a:t>
            </a:r>
            <a:r>
              <a:rPr lang="zh-CN" altLang="en-US" sz="2400" b="1" dirty="0">
                <a:solidFill>
                  <a:srgbClr val="0E4A9E"/>
                </a:solidFill>
              </a:rPr>
              <a:t>发酵</a:t>
            </a:r>
            <a:r>
              <a:rPr lang="zh-CN" altLang="en-US" sz="2400" dirty="0"/>
              <a:t>，使这些糖类转化为乙醇。</a:t>
            </a:r>
            <a:endParaRPr lang="en-US" altLang="zh-CN" sz="2400" dirty="0"/>
          </a:p>
          <a:p>
            <a:r>
              <a:rPr lang="zh-CN" altLang="en-US" sz="2400" b="1" dirty="0">
                <a:solidFill>
                  <a:srgbClr val="0E4A9E"/>
                </a:solidFill>
              </a:rPr>
              <a:t>方法</a:t>
            </a:r>
            <a:endParaRPr lang="en-US" altLang="zh-CN" sz="2200" b="1" dirty="0">
              <a:solidFill>
                <a:srgbClr val="0E4A9E"/>
              </a:solidFill>
            </a:endParaRPr>
          </a:p>
          <a:p>
            <a:pPr lvl="1"/>
            <a:r>
              <a:rPr lang="zh-CN" altLang="zh-CN" sz="2200" dirty="0"/>
              <a:t>分步水解发酵</a:t>
            </a:r>
            <a:r>
              <a:rPr lang="en-US" altLang="zh-CN" sz="2200" dirty="0"/>
              <a:t>(</a:t>
            </a:r>
            <a:r>
              <a:rPr lang="en-US" altLang="zh-CN" sz="2200" dirty="0" err="1"/>
              <a:t>SHF</a:t>
            </a:r>
            <a:r>
              <a:rPr lang="en-US" altLang="zh-CN" sz="2200" dirty="0"/>
              <a:t>)</a:t>
            </a:r>
          </a:p>
          <a:p>
            <a:pPr lvl="1"/>
            <a:r>
              <a:rPr lang="zh-CN" altLang="zh-CN" sz="2200" dirty="0"/>
              <a:t>同</a:t>
            </a:r>
            <a:r>
              <a:rPr lang="zh-CN" altLang="en-US" sz="2200" dirty="0"/>
              <a:t>时</a:t>
            </a:r>
            <a:r>
              <a:rPr lang="zh-CN" altLang="zh-CN" sz="2200" dirty="0"/>
              <a:t>糖化发酵</a:t>
            </a:r>
            <a:r>
              <a:rPr lang="en-US" altLang="zh-CN" sz="2200" dirty="0"/>
              <a:t>(</a:t>
            </a:r>
            <a:r>
              <a:rPr lang="en-US" altLang="zh-CN" sz="2200" dirty="0" err="1"/>
              <a:t>SSF</a:t>
            </a:r>
            <a:r>
              <a:rPr lang="en-US" altLang="zh-CN" sz="2200" dirty="0"/>
              <a:t>)</a:t>
            </a:r>
          </a:p>
          <a:p>
            <a:pPr lvl="1"/>
            <a:endParaRPr lang="en-US" altLang="zh-CN" sz="2200" dirty="0"/>
          </a:p>
          <a:p>
            <a:pPr lvl="1"/>
            <a:r>
              <a:rPr lang="zh-CN" altLang="zh-CN" sz="2200" dirty="0"/>
              <a:t>固定化酶水解发酵</a:t>
            </a:r>
            <a:r>
              <a:rPr lang="en-US" altLang="zh-CN" sz="2200" dirty="0"/>
              <a:t>(</a:t>
            </a:r>
            <a:r>
              <a:rPr lang="en-US" altLang="zh-CN" sz="2200" dirty="0" err="1"/>
              <a:t>CBP</a:t>
            </a:r>
            <a:r>
              <a:rPr lang="en-US" altLang="zh-CN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7568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E4A9E"/>
                </a:solidFill>
              </a:rPr>
              <a:t>脱水</a:t>
            </a:r>
            <a:endParaRPr lang="en-US" altLang="zh-CN" sz="2400" b="1" dirty="0">
              <a:solidFill>
                <a:srgbClr val="0E4A9E"/>
              </a:solidFill>
            </a:endParaRPr>
          </a:p>
          <a:p>
            <a:r>
              <a:rPr lang="zh-CN" altLang="en-US" dirty="0"/>
              <a:t>要使乙醇作为燃料使用，需要脱水到</a:t>
            </a:r>
            <a:r>
              <a:rPr lang="en-US" altLang="zh-CN" dirty="0"/>
              <a:t>&lt;0.5 </a:t>
            </a:r>
            <a:r>
              <a:rPr lang="en-US" altLang="zh-CN" dirty="0" err="1"/>
              <a:t>wt</a:t>
            </a:r>
            <a:r>
              <a:rPr lang="en-US" altLang="zh-CN" dirty="0"/>
              <a:t>%</a:t>
            </a:r>
          </a:p>
          <a:p>
            <a:r>
              <a:rPr lang="zh-CN" altLang="en-US" dirty="0"/>
              <a:t>乙醇和水混合后形成的共沸物</a:t>
            </a:r>
            <a:endParaRPr lang="en-US" altLang="zh-CN" dirty="0"/>
          </a:p>
          <a:p>
            <a:r>
              <a:rPr lang="zh-CN" altLang="en-US" dirty="0"/>
              <a:t>传统方法：</a:t>
            </a:r>
            <a:endParaRPr lang="en-US" altLang="zh-CN" dirty="0"/>
          </a:p>
          <a:p>
            <a:pPr lvl="1"/>
            <a:r>
              <a:rPr lang="zh-CN" altLang="en-US" dirty="0"/>
              <a:t>蒸馏</a:t>
            </a:r>
            <a:r>
              <a:rPr lang="en-US" altLang="zh-CN" dirty="0"/>
              <a:t>(</a:t>
            </a:r>
            <a:r>
              <a:rPr lang="zh-CN" altLang="en-US" dirty="0"/>
              <a:t>到达一定纯度后再上升效率低</a:t>
            </a:r>
            <a:r>
              <a:rPr lang="en-US" altLang="zh-CN" dirty="0"/>
              <a:t>)</a:t>
            </a:r>
          </a:p>
          <a:p>
            <a:pPr lvl="1"/>
            <a:r>
              <a:rPr lang="zh-CN" altLang="en-US" dirty="0"/>
              <a:t>萃取</a:t>
            </a:r>
            <a:r>
              <a:rPr lang="en-US" altLang="zh-CN" dirty="0"/>
              <a:t>(</a:t>
            </a:r>
            <a:r>
              <a:rPr lang="zh-CN" altLang="en-US" dirty="0"/>
              <a:t>成本高</a:t>
            </a:r>
            <a:r>
              <a:rPr lang="en-US" altLang="zh-CN" dirty="0"/>
              <a:t>)</a:t>
            </a:r>
          </a:p>
          <a:p>
            <a:pPr lvl="1"/>
            <a:endParaRPr lang="en-US" altLang="zh-CN" dirty="0"/>
          </a:p>
          <a:p>
            <a:r>
              <a:rPr lang="zh-CN" altLang="en-US" dirty="0"/>
              <a:t>吸附</a:t>
            </a:r>
            <a:r>
              <a:rPr lang="en-US" altLang="zh-CN" dirty="0"/>
              <a:t>(</a:t>
            </a:r>
            <a:r>
              <a:rPr lang="zh-CN" altLang="en-US" dirty="0"/>
              <a:t>效率、成本、规模化</a:t>
            </a:r>
            <a:r>
              <a:rPr lang="en-US" altLang="zh-CN" dirty="0"/>
              <a:t>)</a:t>
            </a:r>
          </a:p>
          <a:p>
            <a:pPr lvl="1"/>
            <a:r>
              <a:rPr lang="zh-CN" altLang="en-US" dirty="0"/>
              <a:t>流体和固体吸附剂混合</a:t>
            </a:r>
            <a:endParaRPr lang="en-US" altLang="zh-CN" dirty="0"/>
          </a:p>
          <a:p>
            <a:pPr lvl="1"/>
            <a:r>
              <a:rPr lang="zh-CN" altLang="en-US" dirty="0"/>
              <a:t>吸附剂分为天然和合成</a:t>
            </a:r>
            <a:endParaRPr lang="en-US" altLang="zh-CN" dirty="0"/>
          </a:p>
          <a:p>
            <a:pPr lvl="1"/>
            <a:r>
              <a:rPr lang="zh-CN" altLang="en-US" dirty="0"/>
              <a:t>合成：沸石、活性炭</a:t>
            </a:r>
            <a:endParaRPr lang="en-US" altLang="zh-CN" dirty="0"/>
          </a:p>
          <a:p>
            <a:pPr lvl="1"/>
            <a:r>
              <a:rPr lang="zh-CN" altLang="en-US" dirty="0"/>
              <a:t>天然：秸秆微粒、淀粉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后处理</a:t>
            </a:r>
          </a:p>
        </p:txBody>
      </p:sp>
    </p:spTree>
    <p:extLst>
      <p:ext uri="{BB962C8B-B14F-4D97-AF65-F5344CB8AC3E}">
        <p14:creationId xmlns:p14="http://schemas.microsoft.com/office/powerpoint/2010/main" val="2583010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1535" y="1303550"/>
            <a:ext cx="843427" cy="443226"/>
            <a:chOff x="666810" y="2586037"/>
            <a:chExt cx="468000" cy="245937"/>
          </a:xfrm>
          <a:solidFill>
            <a:schemeClr val="bg1">
              <a:lumMod val="50000"/>
            </a:schemeClr>
          </a:solidFill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概念与现状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841535" y="2223523"/>
            <a:ext cx="843427" cy="443226"/>
            <a:chOff x="666810" y="2586037"/>
            <a:chExt cx="468000" cy="245937"/>
          </a:xfrm>
          <a:solidFill>
            <a:schemeClr val="bg1">
              <a:lumMod val="50000"/>
            </a:schemeClr>
          </a:solidFill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基本制备工艺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841535" y="3143496"/>
            <a:ext cx="843427" cy="443226"/>
            <a:chOff x="666810" y="2586037"/>
            <a:chExt cx="468000" cy="245937"/>
          </a:xfrm>
          <a:solidFill>
            <a:schemeClr val="bg1">
              <a:lumMod val="50000"/>
            </a:schemeClr>
          </a:solidFill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存在问题与研究热点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841535" y="4063469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未来展望</a:t>
            </a:r>
          </a:p>
        </p:txBody>
      </p:sp>
    </p:spTree>
    <p:extLst>
      <p:ext uri="{BB962C8B-B14F-4D97-AF65-F5344CB8AC3E}">
        <p14:creationId xmlns:p14="http://schemas.microsoft.com/office/powerpoint/2010/main" val="3542625028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减少第一代生物乙醇生产</a:t>
            </a:r>
            <a:endParaRPr lang="en-US" altLang="zh-CN" dirty="0"/>
          </a:p>
          <a:p>
            <a:pPr lvl="1"/>
            <a:r>
              <a:rPr lang="zh-CN" altLang="en-US" dirty="0"/>
              <a:t>按照</a:t>
            </a:r>
            <a:r>
              <a:rPr lang="en-US" altLang="zh-CN" dirty="0"/>
              <a:t>2016</a:t>
            </a:r>
            <a:r>
              <a:rPr lang="zh-CN" altLang="en-US" dirty="0"/>
              <a:t>年欧盟议会的决定，修订后的</a:t>
            </a:r>
            <a:r>
              <a:rPr lang="en-US" altLang="zh-CN" dirty="0"/>
              <a:t>《</a:t>
            </a:r>
            <a:r>
              <a:rPr lang="zh-CN" altLang="en-US" dirty="0"/>
              <a:t>可再生能源指令</a:t>
            </a:r>
            <a:r>
              <a:rPr lang="en-US" altLang="zh-CN" dirty="0"/>
              <a:t>》</a:t>
            </a:r>
            <a:r>
              <a:rPr lang="zh-CN" altLang="en-US" dirty="0"/>
              <a:t>要求到</a:t>
            </a:r>
            <a:r>
              <a:rPr lang="en-US" altLang="zh-CN" dirty="0"/>
              <a:t>2020</a:t>
            </a:r>
            <a:r>
              <a:rPr lang="zh-CN" altLang="en-US" dirty="0"/>
              <a:t>年全面禁止第一代生物燃料。特别是由棕榈油和豆油等油制成的燃料。</a:t>
            </a:r>
            <a:endParaRPr lang="en-US" altLang="zh-CN" dirty="0"/>
          </a:p>
          <a:p>
            <a:pPr lvl="1"/>
            <a:endParaRPr lang="en-US" altLang="zh-CN" dirty="0"/>
          </a:p>
          <a:p>
            <a:pPr fontAlgn="base"/>
            <a:r>
              <a:rPr lang="en-US" altLang="zh-CN" dirty="0"/>
              <a:t>2.</a:t>
            </a:r>
            <a:r>
              <a:rPr lang="zh-CN" altLang="en-US" dirty="0"/>
              <a:t>进行纤维素制乙醇的系统化研究，加大商业规模</a:t>
            </a:r>
            <a:endParaRPr lang="en-US" altLang="zh-CN" dirty="0"/>
          </a:p>
          <a:p>
            <a:pPr lvl="1" fontAlgn="base"/>
            <a:r>
              <a:rPr lang="en-US" altLang="zh-CN" dirty="0" err="1"/>
              <a:t>IEA</a:t>
            </a:r>
            <a:r>
              <a:rPr lang="zh-CN" altLang="en-US" dirty="0"/>
              <a:t>预计</a:t>
            </a:r>
            <a:r>
              <a:rPr lang="en-US" altLang="zh-CN" dirty="0"/>
              <a:t>2025</a:t>
            </a:r>
            <a:r>
              <a:rPr lang="zh-CN" altLang="en-US" dirty="0"/>
              <a:t>年规模化</a:t>
            </a:r>
            <a:endParaRPr lang="en-US" altLang="zh-CN" dirty="0"/>
          </a:p>
          <a:p>
            <a:pPr lvl="1" fontAlgn="base"/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第三代、第四代生物燃料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未来展望</a:t>
            </a:r>
          </a:p>
        </p:txBody>
      </p:sp>
    </p:spTree>
    <p:extLst>
      <p:ext uri="{BB962C8B-B14F-4D97-AF65-F5344CB8AC3E}">
        <p14:creationId xmlns:p14="http://schemas.microsoft.com/office/powerpoint/2010/main" val="3022095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从微藻</a:t>
            </a:r>
            <a:r>
              <a:rPr lang="en-US" altLang="zh-CN" dirty="0"/>
              <a:t>(microalgae)</a:t>
            </a:r>
            <a:r>
              <a:rPr lang="zh-CN" altLang="en-US" dirty="0"/>
              <a:t>制取油脂</a:t>
            </a:r>
            <a:r>
              <a:rPr lang="en-US" altLang="zh-CN" dirty="0"/>
              <a:t>(lipids)</a:t>
            </a:r>
          </a:p>
          <a:p>
            <a:r>
              <a:rPr lang="zh-CN" altLang="en-US" dirty="0"/>
              <a:t>直接制取、污水处理</a:t>
            </a:r>
            <a:r>
              <a:rPr lang="en-US" altLang="zh-CN" dirty="0"/>
              <a:t>(</a:t>
            </a:r>
            <a:r>
              <a:rPr lang="zh-CN" altLang="en-US" dirty="0"/>
              <a:t>成本低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r>
              <a:rPr lang="zh-CN" altLang="en-US" dirty="0"/>
              <a:t>同化产物</a:t>
            </a:r>
            <a:r>
              <a:rPr lang="en-US" altLang="zh-CN" dirty="0"/>
              <a:t>——</a:t>
            </a:r>
            <a:r>
              <a:rPr lang="zh-CN" altLang="en-US" dirty="0"/>
              <a:t>糖类</a:t>
            </a:r>
            <a:r>
              <a:rPr lang="en-US" altLang="zh-CN" dirty="0"/>
              <a:t>(</a:t>
            </a:r>
            <a:r>
              <a:rPr lang="zh-CN" altLang="en-US" dirty="0"/>
              <a:t>淀粉等</a:t>
            </a:r>
            <a:r>
              <a:rPr lang="en-US" altLang="zh-CN" dirty="0"/>
              <a:t>)</a:t>
            </a:r>
            <a:r>
              <a:rPr lang="zh-CN" altLang="en-US" dirty="0"/>
              <a:t>、脂肪</a:t>
            </a:r>
            <a:r>
              <a:rPr lang="en-US" altLang="zh-CN" dirty="0"/>
              <a:t>……</a:t>
            </a:r>
          </a:p>
          <a:p>
            <a:r>
              <a:rPr lang="zh-CN" altLang="en-US" dirty="0"/>
              <a:t>培养</a:t>
            </a:r>
            <a:r>
              <a:rPr lang="en-US" altLang="zh-CN" dirty="0"/>
              <a:t>(</a:t>
            </a:r>
            <a:r>
              <a:rPr lang="en-US" altLang="zh-CN" dirty="0" err="1"/>
              <a:t>Cultrue</a:t>
            </a:r>
            <a:r>
              <a:rPr lang="en-US" altLang="zh-CN" dirty="0"/>
              <a:t>)</a:t>
            </a:r>
            <a:r>
              <a:rPr lang="zh-CN" altLang="en-US" dirty="0"/>
              <a:t>、收集</a:t>
            </a:r>
            <a:r>
              <a:rPr lang="en-US" altLang="zh-CN" dirty="0"/>
              <a:t>(Harvest)</a:t>
            </a:r>
            <a:r>
              <a:rPr lang="zh-CN" altLang="en-US" dirty="0"/>
              <a:t>、后处理</a:t>
            </a:r>
            <a:endParaRPr lang="en-US" altLang="zh-CN" dirty="0"/>
          </a:p>
          <a:p>
            <a:r>
              <a:rPr lang="zh-CN" altLang="en-US" dirty="0"/>
              <a:t>粉碎细胞壁</a:t>
            </a:r>
            <a:r>
              <a:rPr lang="en-US" altLang="zh-CN" dirty="0"/>
              <a:t>(disrupt)</a:t>
            </a:r>
            <a:r>
              <a:rPr lang="zh-CN" altLang="en-US" dirty="0"/>
              <a:t>、干燥、提取</a:t>
            </a:r>
            <a:r>
              <a:rPr lang="en-US" altLang="zh-CN" dirty="0"/>
              <a:t>(extract)</a:t>
            </a:r>
          </a:p>
          <a:p>
            <a:endParaRPr lang="en-US" altLang="zh-CN" dirty="0"/>
          </a:p>
          <a:p>
            <a:r>
              <a:rPr lang="zh-CN" altLang="en-US" dirty="0"/>
              <a:t>挑战</a:t>
            </a:r>
            <a:endParaRPr lang="en-US" altLang="zh-CN" dirty="0"/>
          </a:p>
          <a:p>
            <a:r>
              <a:rPr lang="zh-CN" altLang="en-US" dirty="0"/>
              <a:t>培养条件复杂、后处理能耗高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第三代生物燃料</a:t>
            </a:r>
          </a:p>
        </p:txBody>
      </p:sp>
    </p:spTree>
    <p:extLst>
      <p:ext uri="{BB962C8B-B14F-4D97-AF65-F5344CB8AC3E}">
        <p14:creationId xmlns:p14="http://schemas.microsoft.com/office/powerpoint/2010/main" val="3044397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5" y="876196"/>
            <a:ext cx="5923370" cy="56887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6500816"/>
            <a:ext cx="6292312" cy="292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https://</a:t>
            </a:r>
            <a:r>
              <a:rPr lang="en-US" altLang="zh-CN" sz="1100" dirty="0" err="1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www.sciencedirect.com</a:t>
            </a:r>
            <a:r>
              <a:rPr lang="en-US" altLang="zh-CN" sz="1100" dirty="0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/science/article/</a:t>
            </a:r>
            <a:r>
              <a:rPr lang="en-US" altLang="zh-CN" sz="1100" dirty="0" err="1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pii</a:t>
            </a:r>
            <a:r>
              <a:rPr lang="en-US" altLang="zh-CN" sz="1100" dirty="0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en-US" altLang="zh-CN" sz="1100" dirty="0" err="1">
                <a:solidFill>
                  <a:schemeClr val="bg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S1364032119300577</a:t>
            </a:r>
            <a:endParaRPr lang="en-US" altLang="zh-CN" sz="1100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5967590"/>
      </p:ext>
    </p:extLst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1535" y="1303550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34033" y="171121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15073" y="1274734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概念与现状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841535" y="2223523"/>
            <a:ext cx="843427" cy="443226"/>
            <a:chOff x="666810" y="2586037"/>
            <a:chExt cx="468000" cy="245937"/>
          </a:xfrm>
          <a:solidFill>
            <a:schemeClr val="bg1">
              <a:lumMod val="50000"/>
            </a:schemeClr>
          </a:solidFill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34033" y="2631188"/>
            <a:ext cx="45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15073" y="2194707"/>
            <a:ext cx="43873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基本制备工艺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841535" y="3143496"/>
            <a:ext cx="843427" cy="443226"/>
            <a:chOff x="666810" y="2586037"/>
            <a:chExt cx="468000" cy="245937"/>
          </a:xfrm>
          <a:solidFill>
            <a:schemeClr val="bg1">
              <a:lumMod val="50000"/>
            </a:schemeClr>
          </a:solidFill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34033" y="3551161"/>
            <a:ext cx="45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15073" y="3114680"/>
            <a:ext cx="43873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存在问题与研究热点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841535" y="4063469"/>
            <a:ext cx="843427" cy="443226"/>
            <a:chOff x="666810" y="2586037"/>
            <a:chExt cx="468000" cy="245937"/>
          </a:xfrm>
          <a:solidFill>
            <a:schemeClr val="bg1">
              <a:lumMod val="50000"/>
            </a:schemeClr>
          </a:solidFill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34033" y="4471134"/>
            <a:ext cx="45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15073" y="4034653"/>
            <a:ext cx="43873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未来展望</a:t>
            </a:r>
          </a:p>
        </p:txBody>
      </p:sp>
    </p:spTree>
    <p:extLst>
      <p:ext uri="{BB962C8B-B14F-4D97-AF65-F5344CB8AC3E}">
        <p14:creationId xmlns:p14="http://schemas.microsoft.com/office/powerpoint/2010/main" val="4002148210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sz="2600" b="1" dirty="0">
                <a:solidFill>
                  <a:srgbClr val="0E4A9E"/>
                </a:solidFill>
              </a:rPr>
              <a:t>直接光能燃料</a:t>
            </a:r>
            <a:r>
              <a:rPr lang="en-US" altLang="zh-CN" sz="2600" b="1" dirty="0">
                <a:solidFill>
                  <a:srgbClr val="0E4A9E"/>
                </a:solidFill>
              </a:rPr>
              <a:t>(direct solar biofuel)</a:t>
            </a:r>
          </a:p>
          <a:p>
            <a:r>
              <a:rPr lang="zh-CN" altLang="en-US" dirty="0"/>
              <a:t>直接从光能</a:t>
            </a:r>
            <a:r>
              <a:rPr lang="en-US" altLang="zh-CN" dirty="0"/>
              <a:t>(CO2</a:t>
            </a:r>
            <a:r>
              <a:rPr lang="zh-CN" altLang="en-US" dirty="0"/>
              <a:t>、水</a:t>
            </a:r>
            <a:r>
              <a:rPr lang="en-US" altLang="zh-CN" dirty="0"/>
              <a:t>)</a:t>
            </a:r>
            <a:r>
              <a:rPr lang="zh-CN" altLang="en-US" dirty="0"/>
              <a:t>转化为燃料，跳过中间生物质生产</a:t>
            </a:r>
            <a:endParaRPr lang="en-US" altLang="zh-CN" dirty="0"/>
          </a:p>
          <a:p>
            <a:r>
              <a:rPr lang="zh-CN" altLang="en-US" sz="2600" b="1" dirty="0">
                <a:solidFill>
                  <a:srgbClr val="0E4A9E"/>
                </a:solidFill>
              </a:rPr>
              <a:t>优点</a:t>
            </a:r>
          </a:p>
          <a:p>
            <a:r>
              <a:rPr lang="zh-CN" altLang="en-US" dirty="0"/>
              <a:t>免去了原料供给</a:t>
            </a:r>
            <a:endParaRPr lang="en-US" altLang="zh-CN" dirty="0"/>
          </a:p>
          <a:p>
            <a:r>
              <a:rPr lang="zh-CN" altLang="en-US" dirty="0"/>
              <a:t>免去了从生物质提取</a:t>
            </a:r>
            <a:endParaRPr lang="en-US" altLang="zh-CN" dirty="0"/>
          </a:p>
          <a:p>
            <a:r>
              <a:rPr lang="zh-CN" altLang="en-US" sz="2600" b="1" dirty="0">
                <a:solidFill>
                  <a:srgbClr val="0E4A9E"/>
                </a:solidFill>
              </a:rPr>
              <a:t>挑战</a:t>
            </a:r>
            <a:endParaRPr lang="en-US" altLang="zh-CN" sz="2600" b="1" dirty="0">
              <a:solidFill>
                <a:srgbClr val="0E4A9E"/>
              </a:solidFill>
            </a:endParaRPr>
          </a:p>
          <a:p>
            <a:r>
              <a:rPr lang="zh-CN" altLang="en-US" dirty="0"/>
              <a:t>需要生物工程、基因编辑、代谢机理</a:t>
            </a:r>
            <a:r>
              <a:rPr lang="en-US" altLang="zh-CN" dirty="0"/>
              <a:t>(</a:t>
            </a:r>
            <a:r>
              <a:rPr lang="zh-CN" altLang="en-US" dirty="0"/>
              <a:t>光合作用、水解、酶、电子转移、碳代谢</a:t>
            </a:r>
            <a:r>
              <a:rPr lang="en-US" altLang="zh-CN" dirty="0"/>
              <a:t>)</a:t>
            </a:r>
            <a:r>
              <a:rPr lang="zh-CN" altLang="en-US" dirty="0"/>
              <a:t>的研究，涉及到宿主生物体的优化</a:t>
            </a:r>
          </a:p>
          <a:p>
            <a:r>
              <a:rPr lang="zh-CN" altLang="en-US" dirty="0"/>
              <a:t>优点</a:t>
            </a:r>
            <a:r>
              <a:rPr lang="en-US" altLang="zh-CN" dirty="0"/>
              <a:t>——</a:t>
            </a:r>
            <a:r>
              <a:rPr lang="zh-CN" altLang="en-US" dirty="0"/>
              <a:t>预计</a:t>
            </a:r>
            <a:r>
              <a:rPr lang="en-US" altLang="zh-CN" dirty="0" err="1"/>
              <a:t>PFCE</a:t>
            </a:r>
            <a:r>
              <a:rPr lang="zh-CN" altLang="en-US" dirty="0"/>
              <a:t>可达到</a:t>
            </a:r>
            <a:r>
              <a:rPr lang="en-US" altLang="zh-CN" dirty="0"/>
              <a:t>10%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第四代生物燃料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35183" y="6468676"/>
            <a:ext cx="4108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altLang="zh-CN" dirty="0"/>
              <a:t>https://</a:t>
            </a:r>
            <a:r>
              <a:rPr lang="en-US" altLang="zh-CN" dirty="0" err="1"/>
              <a:t>link.springer.com</a:t>
            </a:r>
            <a:r>
              <a:rPr lang="en-US" altLang="zh-CN" dirty="0"/>
              <a:t>/article/10.1007/</a:t>
            </a:r>
            <a:r>
              <a:rPr lang="en-US" altLang="zh-CN" dirty="0" err="1"/>
              <a:t>s13280</a:t>
            </a:r>
            <a:r>
              <a:rPr lang="en-US" altLang="zh-CN" dirty="0"/>
              <a:t>-015-0730-0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5988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13" y="1744380"/>
            <a:ext cx="4102874" cy="480409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第四代生物燃料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2200" b="1" dirty="0">
                <a:solidFill>
                  <a:srgbClr val="0E4A9E"/>
                </a:solidFill>
              </a:rPr>
              <a:t>微生物电合成</a:t>
            </a:r>
            <a:r>
              <a:rPr lang="en-US" altLang="zh-CN" sz="2200" b="1" dirty="0">
                <a:solidFill>
                  <a:srgbClr val="0E4A9E"/>
                </a:solidFill>
              </a:rPr>
              <a:t>Microbial </a:t>
            </a:r>
            <a:r>
              <a:rPr lang="en-US" altLang="zh-CN" sz="2200" b="1" dirty="0" err="1">
                <a:solidFill>
                  <a:srgbClr val="0E4A9E"/>
                </a:solidFill>
              </a:rPr>
              <a:t>electrosynthesis</a:t>
            </a:r>
            <a:r>
              <a:rPr lang="en-US" altLang="zh-CN" sz="2200" b="1" dirty="0">
                <a:solidFill>
                  <a:srgbClr val="0E4A9E"/>
                </a:solidFill>
              </a:rPr>
              <a:t>(</a:t>
            </a:r>
            <a:r>
              <a:rPr lang="en-US" altLang="zh-CN" sz="2200" b="1" dirty="0" err="1">
                <a:solidFill>
                  <a:srgbClr val="0E4A9E"/>
                </a:solidFill>
              </a:rPr>
              <a:t>MES</a:t>
            </a:r>
            <a:r>
              <a:rPr lang="en-US" altLang="zh-CN" sz="2200" b="1" dirty="0">
                <a:solidFill>
                  <a:srgbClr val="0E4A9E"/>
                </a:solidFill>
              </a:rPr>
              <a:t>)</a:t>
            </a:r>
          </a:p>
          <a:p>
            <a:r>
              <a:rPr lang="zh-CN" altLang="en-US" dirty="0"/>
              <a:t>微生物参与在电化学反应中</a:t>
            </a:r>
            <a:endParaRPr lang="en-US" altLang="zh-CN" dirty="0"/>
          </a:p>
          <a:p>
            <a:r>
              <a:rPr lang="zh-CN" altLang="en-US" dirty="0"/>
              <a:t>相当于催化剂，合成液体燃料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储能时用电合成燃料</a:t>
            </a:r>
            <a:endParaRPr lang="en-US" altLang="zh-CN" dirty="0"/>
          </a:p>
          <a:p>
            <a:r>
              <a:rPr lang="zh-CN" altLang="en-US" dirty="0"/>
              <a:t>用电时可以把燃料分解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优点：</a:t>
            </a:r>
            <a:endParaRPr lang="en-US" altLang="zh-CN" dirty="0"/>
          </a:p>
          <a:p>
            <a:r>
              <a:rPr lang="zh-CN" altLang="en-US" dirty="0"/>
              <a:t>微生物易于培养、可再生</a:t>
            </a:r>
            <a:endParaRPr lang="en-US" altLang="zh-CN" dirty="0"/>
          </a:p>
          <a:p>
            <a:r>
              <a:rPr lang="zh-CN" altLang="en-US" dirty="0"/>
              <a:t>可能解决电能的储存问题</a:t>
            </a:r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738191" y="6467395"/>
            <a:ext cx="3236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altLang="zh-CN" dirty="0"/>
              <a:t>[https://</a:t>
            </a:r>
            <a:r>
              <a:rPr lang="en-US" altLang="zh-CN" dirty="0" err="1"/>
              <a:t>www.nature.com</a:t>
            </a:r>
            <a:r>
              <a:rPr lang="en-US" altLang="zh-CN" dirty="0"/>
              <a:t>/articles/</a:t>
            </a:r>
            <a:r>
              <a:rPr lang="en-US" altLang="zh-CN" dirty="0" err="1"/>
              <a:t>nrmicro2422</a:t>
            </a:r>
            <a:r>
              <a:rPr lang="en-US" altLang="zh-CN" dirty="0"/>
              <a:t>/]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4621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  <a:ea typeface="+mn-ea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36297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494024" y="1767276"/>
            <a:ext cx="8372163" cy="4921498"/>
          </a:xfrm>
        </p:spPr>
        <p:txBody>
          <a:bodyPr>
            <a:normAutofit/>
          </a:bodyPr>
          <a:lstStyle/>
          <a:p>
            <a:pPr lvl="0"/>
            <a:r>
              <a:rPr lang="zh-CN" altLang="zh-CN" sz="3200" b="1" dirty="0"/>
              <a:t>什么是生物乙醇？</a:t>
            </a:r>
            <a:endParaRPr lang="en-US" altLang="zh-CN" sz="3200" b="1" dirty="0"/>
          </a:p>
          <a:p>
            <a:pPr lvl="0"/>
            <a:r>
              <a:rPr lang="zh-CN" altLang="en-US" dirty="0"/>
              <a:t>从生物质制得的乙醇</a:t>
            </a:r>
            <a:endParaRPr lang="en-US" altLang="zh-CN" dirty="0"/>
          </a:p>
          <a:p>
            <a:pPr lvl="0"/>
            <a:r>
              <a:rPr lang="zh-CN" altLang="en-US" sz="3100" b="1" dirty="0"/>
              <a:t>什么是生物质</a:t>
            </a:r>
            <a:endParaRPr lang="zh-CN" altLang="zh-CN" sz="3100" b="1" dirty="0"/>
          </a:p>
          <a:p>
            <a:r>
              <a:rPr lang="zh-CN" altLang="zh-CN" dirty="0"/>
              <a:t>生物上的物质</a:t>
            </a:r>
            <a:r>
              <a:rPr lang="zh-CN" altLang="en-US" dirty="0"/>
              <a:t>，包括</a:t>
            </a:r>
            <a:r>
              <a:rPr lang="zh-CN" altLang="zh-CN" dirty="0"/>
              <a:t>植物</a:t>
            </a:r>
            <a:r>
              <a:rPr lang="zh-CN" altLang="en-US" dirty="0"/>
              <a:t>、动物、微生物</a:t>
            </a:r>
            <a:endParaRPr lang="zh-CN" altLang="zh-CN" dirty="0"/>
          </a:p>
          <a:p>
            <a:endParaRPr lang="en-US" altLang="zh-CN" dirty="0"/>
          </a:p>
          <a:p>
            <a:r>
              <a:rPr lang="zh-CN" altLang="zh-CN" dirty="0"/>
              <a:t>化学组分：</a:t>
            </a:r>
          </a:p>
          <a:p>
            <a:r>
              <a:rPr lang="zh-CN" altLang="en-US" dirty="0"/>
              <a:t>多</a:t>
            </a:r>
            <a:r>
              <a:rPr lang="en-US" altLang="zh-CN" dirty="0"/>
              <a:t>/</a:t>
            </a:r>
            <a:r>
              <a:rPr lang="zh-CN" altLang="en-US" dirty="0"/>
              <a:t>单</a:t>
            </a:r>
            <a:r>
              <a:rPr lang="zh-CN" altLang="zh-CN" dirty="0"/>
              <a:t>糖、</a:t>
            </a:r>
            <a:r>
              <a:rPr lang="zh-CN" altLang="en-US" dirty="0"/>
              <a:t>脂类</a:t>
            </a:r>
            <a:r>
              <a:rPr lang="zh-CN" altLang="zh-CN" dirty="0"/>
              <a:t>、蛋白质等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生物乙醇 </a:t>
            </a:r>
            <a:r>
              <a:rPr lang="en-US" altLang="zh-CN" dirty="0"/>
              <a:t>Bioethanol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035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生物能源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368"/>
            <a:ext cx="9144000" cy="58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1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2272173"/>
          </a:xfrm>
        </p:spPr>
        <p:txBody>
          <a:bodyPr/>
          <a:lstStyle/>
          <a:p>
            <a:r>
              <a:rPr lang="en-US" altLang="zh-CN" dirty="0"/>
              <a:t>Bioethanol</a:t>
            </a:r>
            <a:r>
              <a:rPr lang="zh-CN" altLang="en-US" dirty="0"/>
              <a:t>生物乙醇</a:t>
            </a:r>
            <a:endParaRPr lang="en-US" altLang="zh-CN" dirty="0"/>
          </a:p>
          <a:p>
            <a:r>
              <a:rPr lang="en-US" altLang="zh-CN" dirty="0"/>
              <a:t>Biodiesel</a:t>
            </a:r>
            <a:r>
              <a:rPr lang="zh-CN" altLang="en-US" dirty="0"/>
              <a:t>生物柴油</a:t>
            </a:r>
            <a:endParaRPr lang="en-US" altLang="zh-CN" dirty="0"/>
          </a:p>
          <a:p>
            <a:pPr lvl="1"/>
            <a:r>
              <a:rPr lang="zh-CN" altLang="en-US" dirty="0"/>
              <a:t>脂肪酸甲酯</a:t>
            </a:r>
            <a:r>
              <a:rPr lang="en-US" altLang="zh-CN" dirty="0"/>
              <a:t>fatty acid methyl ester(FAME)</a:t>
            </a:r>
          </a:p>
          <a:p>
            <a:pPr lvl="1"/>
            <a:r>
              <a:rPr lang="zh-CN" altLang="en-US" dirty="0"/>
              <a:t>氢化植物油</a:t>
            </a:r>
            <a:r>
              <a:rPr lang="en-US" altLang="zh-CN" dirty="0" err="1"/>
              <a:t>Hydrotreated</a:t>
            </a:r>
            <a:r>
              <a:rPr lang="en-US" altLang="zh-CN" dirty="0"/>
              <a:t> vegetable oil(</a:t>
            </a:r>
            <a:r>
              <a:rPr lang="en-US" altLang="zh-CN" dirty="0" err="1"/>
              <a:t>HVO</a:t>
            </a:r>
            <a:r>
              <a:rPr lang="en-US" altLang="zh-CN" dirty="0"/>
              <a:t>)</a:t>
            </a:r>
          </a:p>
          <a:p>
            <a:pPr lvl="1"/>
            <a:r>
              <a:rPr lang="zh-CN" altLang="en-US" dirty="0"/>
              <a:t>氢化酯和脂肪酸</a:t>
            </a:r>
            <a:r>
              <a:rPr lang="en-US" altLang="zh-CN" dirty="0"/>
              <a:t>Hydrotreated esters and fatty acids(HEFA)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生物燃油 </a:t>
            </a:r>
            <a:r>
              <a:rPr lang="en-US" altLang="zh-CN" dirty="0"/>
              <a:t>Biofuel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5E1976-C372-4790-A221-E19E7C625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58" y="4149892"/>
            <a:ext cx="3665442" cy="226524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8490" y="3753153"/>
            <a:ext cx="5430731" cy="296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/>
            </a:lvl1pPr>
            <a:lvl2pPr marL="685800" lvl="1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zh-CN" altLang="en-US" sz="3100" b="1" dirty="0"/>
              <a:t>优点</a:t>
            </a:r>
            <a:endParaRPr lang="en-US" altLang="zh-CN" sz="3100" b="1" dirty="0"/>
          </a:p>
          <a:p>
            <a:r>
              <a:rPr lang="en-US" altLang="zh-CN" dirty="0"/>
              <a:t>1.</a:t>
            </a:r>
            <a:r>
              <a:rPr lang="zh-CN" altLang="en-US" dirty="0"/>
              <a:t>与化石燃油混合不需改造发动机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充当抗爆剂，提高辛烷值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减少碳排放和污染物排放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替代化石燃油，减少石油依赖性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9719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生物燃油使用状况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68" y="1579518"/>
            <a:ext cx="8851769" cy="51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2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1012241"/>
            <a:ext cx="5919557" cy="54892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22973" y="6501537"/>
            <a:ext cx="4299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</a:rPr>
              <a:t>[http://</a:t>
            </a:r>
            <a:r>
              <a:rPr lang="en-US" altLang="zh-CN" sz="1200" dirty="0" err="1">
                <a:solidFill>
                  <a:schemeClr val="bg2">
                    <a:lumMod val="75000"/>
                  </a:schemeClr>
                </a:solidFill>
              </a:rPr>
              <a:t>www.ethanolrfa.org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</a:rPr>
              <a:t>/resources/industry/statistics/world/]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58188" y="2688609"/>
            <a:ext cx="2661313" cy="3048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/>
            </a:lvl1pPr>
            <a:lvl2pPr marL="685800" lvl="1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zh-CN" dirty="0"/>
              <a:t>美国和巴西占了</a:t>
            </a:r>
            <a:r>
              <a:rPr lang="en-US" altLang="zh-CN" dirty="0"/>
              <a:t>86%</a:t>
            </a:r>
          </a:p>
          <a:p>
            <a:r>
              <a:rPr lang="zh-CN" altLang="en-US" dirty="0"/>
              <a:t>中国</a:t>
            </a:r>
            <a:r>
              <a:rPr lang="en-US" altLang="zh-CN" dirty="0"/>
              <a:t>3%</a:t>
            </a:r>
            <a:r>
              <a:rPr lang="zh-CN" altLang="en-US" dirty="0"/>
              <a:t>，处在刚开始发展的阶段</a:t>
            </a:r>
          </a:p>
        </p:txBody>
      </p:sp>
    </p:spTree>
    <p:extLst>
      <p:ext uri="{BB962C8B-B14F-4D97-AF65-F5344CB8AC3E}">
        <p14:creationId xmlns:p14="http://schemas.microsoft.com/office/powerpoint/2010/main" val="3912850894"/>
      </p:ext>
    </p:extLst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51"/>
            <a:ext cx="9144000" cy="6096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44836" y="6485252"/>
            <a:ext cx="2799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</a:rPr>
              <a:t>[https://</a:t>
            </a:r>
            <a:r>
              <a:rPr lang="en-US" altLang="zh-CN" sz="1200" dirty="0" err="1">
                <a:solidFill>
                  <a:schemeClr val="bg2">
                    <a:lumMod val="75000"/>
                  </a:schemeClr>
                </a:solidFill>
              </a:rPr>
              <a:t>www.eia.gov</a:t>
            </a: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</a:rPr>
              <a:t>/beta/international/]</a:t>
            </a:r>
          </a:p>
        </p:txBody>
      </p:sp>
    </p:spTree>
    <p:extLst>
      <p:ext uri="{BB962C8B-B14F-4D97-AF65-F5344CB8AC3E}">
        <p14:creationId xmlns:p14="http://schemas.microsoft.com/office/powerpoint/2010/main" val="555637036"/>
      </p:ext>
    </p:extLst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2016-VI主题-蓝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6-VI主题-蓝" id="{1B918C6D-2D61-4306-88BA-3CA31BAAF13F}" vid="{A734D909-B61D-48C4-8B37-4CE49734400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2016-VI主题-蓝</Template>
  <TotalTime>4539</TotalTime>
  <Words>1333</Words>
  <Application>Microsoft Office PowerPoint</Application>
  <PresentationFormat>全屏显示(4:3)</PresentationFormat>
  <Paragraphs>237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等线</vt:lpstr>
      <vt:lpstr>等线 Light</vt:lpstr>
      <vt:lpstr>SimSun</vt:lpstr>
      <vt:lpstr>微软雅黑</vt:lpstr>
      <vt:lpstr>Arial</vt:lpstr>
      <vt:lpstr>Calibri</vt:lpstr>
      <vt:lpstr>2016-VI主题-蓝</vt:lpstr>
      <vt:lpstr>生物乙醇技术</vt:lpstr>
      <vt:lpstr>目录 Contents</vt:lpstr>
      <vt:lpstr>目录 Contents</vt:lpstr>
      <vt:lpstr>生物乙醇 Bioethanol</vt:lpstr>
      <vt:lpstr>生物能源</vt:lpstr>
      <vt:lpstr>生物燃油 Biofuel</vt:lpstr>
      <vt:lpstr>生物燃油使用状况</vt:lpstr>
      <vt:lpstr>PowerPoint 演示文稿</vt:lpstr>
      <vt:lpstr>PowerPoint 演示文稿</vt:lpstr>
      <vt:lpstr>能源利用</vt:lpstr>
      <vt:lpstr>目录 Contents</vt:lpstr>
      <vt:lpstr>第一代生物乙醇</vt:lpstr>
      <vt:lpstr>第一代生物乙醇</vt:lpstr>
      <vt:lpstr>目录 Contents</vt:lpstr>
      <vt:lpstr>目前存在的问题</vt:lpstr>
      <vt:lpstr>研究热点：第二代生物燃料</vt:lpstr>
      <vt:lpstr>关于木质纤维素(lignocelluloses)</vt:lpstr>
      <vt:lpstr>关于木质纤维素(lignocelluloses)</vt:lpstr>
      <vt:lpstr>PowerPoint 演示文稿</vt:lpstr>
      <vt:lpstr>处理过程</vt:lpstr>
      <vt:lpstr>处理过程</vt:lpstr>
      <vt:lpstr>预处理</vt:lpstr>
      <vt:lpstr>预处理</vt:lpstr>
      <vt:lpstr>水解和发酵</vt:lpstr>
      <vt:lpstr>后处理</vt:lpstr>
      <vt:lpstr>目录 Contents</vt:lpstr>
      <vt:lpstr>未来展望</vt:lpstr>
      <vt:lpstr>第三代生物燃料</vt:lpstr>
      <vt:lpstr>PowerPoint 演示文稿</vt:lpstr>
      <vt:lpstr>第四代生物燃料</vt:lpstr>
      <vt:lpstr>第四代生物燃料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revision>156</cp:revision>
  <dcterms:created xsi:type="dcterms:W3CDTF">2016-04-20T02:59:17Z</dcterms:created>
  <dcterms:modified xsi:type="dcterms:W3CDTF">2021-12-26T13:33:23Z</dcterms:modified>
</cp:coreProperties>
</file>